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nva Student Font" panose="020B0604020202020204" charset="0"/>
      <p:regular r:id="rId11"/>
    </p:embeddedFont>
    <p:embeddedFont>
      <p:font typeface="Celandine" panose="020B0604020202020204" charset="0"/>
      <p:regular r:id="rId12"/>
    </p:embeddedFont>
    <p:embeddedFont>
      <p:font typeface="Touvlo" panose="020B0604020202020204" charset="0"/>
      <p:regular r:id="rId13"/>
    </p:embeddedFont>
    <p:embeddedFont>
      <p:font typeface="Touvlo Bold" panose="020B0604020202020204" charset="0"/>
      <p:regular r:id="rId14"/>
    </p:embeddedFont>
    <p:embeddedFont>
      <p:font typeface="Touvlo Bold Italics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300056" cy="10287000"/>
            <a:chOff x="0" y="0"/>
            <a:chExt cx="218602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86023" cy="2709333"/>
            </a:xfrm>
            <a:custGeom>
              <a:avLst/>
              <a:gdLst/>
              <a:ahLst/>
              <a:cxnLst/>
              <a:rect l="l" t="t" r="r" b="b"/>
              <a:pathLst>
                <a:path w="2186023" h="2709333">
                  <a:moveTo>
                    <a:pt x="0" y="0"/>
                  </a:moveTo>
                  <a:lnTo>
                    <a:pt x="2186023" y="0"/>
                  </a:lnTo>
                  <a:lnTo>
                    <a:pt x="218602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0E1D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18602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469036" y="484069"/>
            <a:ext cx="8682157" cy="8082975"/>
            <a:chOff x="0" y="0"/>
            <a:chExt cx="11576209" cy="10777300"/>
          </a:xfrm>
        </p:grpSpPr>
        <p:sp>
          <p:nvSpPr>
            <p:cNvPr id="6" name="TextBox 6"/>
            <p:cNvSpPr txBox="1"/>
            <p:nvPr/>
          </p:nvSpPr>
          <p:spPr>
            <a:xfrm>
              <a:off x="0" y="2151220"/>
              <a:ext cx="11576209" cy="61413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915"/>
                </a:lnSpc>
              </a:pPr>
              <a:r>
                <a:rPr lang="en-US" sz="8915" b="1">
                  <a:solidFill>
                    <a:srgbClr val="0A1718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CorLytica AI – Predictive Health Analytics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692887" cy="12025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44"/>
                </a:lnSpc>
              </a:pPr>
              <a:r>
                <a:rPr lang="en-US" sz="2674" b="1">
                  <a:solidFill>
                    <a:srgbClr val="0A1718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A REVOLUTIONARY APPROACH TO HEALTH ANALYTICS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051429"/>
              <a:ext cx="11576209" cy="17258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304"/>
                </a:lnSpc>
              </a:pPr>
              <a:r>
                <a:rPr lang="en-US" sz="3789" b="1">
                  <a:solidFill>
                    <a:srgbClr val="0A1718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Empowering early detection through data-driven insights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94486" y="484069"/>
            <a:ext cx="7311084" cy="9318862"/>
            <a:chOff x="0" y="0"/>
            <a:chExt cx="2682240" cy="3418840"/>
          </a:xfrm>
        </p:grpSpPr>
        <p:sp>
          <p:nvSpPr>
            <p:cNvPr id="10" name="Freeform 10"/>
            <p:cNvSpPr/>
            <p:nvPr/>
          </p:nvSpPr>
          <p:spPr>
            <a:xfrm>
              <a:off x="-21590" y="-40640"/>
              <a:ext cx="2766060" cy="3455670"/>
            </a:xfrm>
            <a:custGeom>
              <a:avLst/>
              <a:gdLst/>
              <a:ahLst/>
              <a:cxnLst/>
              <a:rect l="l" t="t" r="r" b="b"/>
              <a:pathLst>
                <a:path w="2766060" h="3455670">
                  <a:moveTo>
                    <a:pt x="91440" y="2453640"/>
                  </a:moveTo>
                  <a:lnTo>
                    <a:pt x="90170" y="2452370"/>
                  </a:lnTo>
                  <a:cubicBezTo>
                    <a:pt x="53340" y="2378710"/>
                    <a:pt x="63500" y="2291080"/>
                    <a:pt x="63500" y="2212340"/>
                  </a:cubicBezTo>
                  <a:cubicBezTo>
                    <a:pt x="63500" y="2179320"/>
                    <a:pt x="63500" y="2137410"/>
                    <a:pt x="64770" y="2105660"/>
                  </a:cubicBezTo>
                  <a:cubicBezTo>
                    <a:pt x="68580" y="2000250"/>
                    <a:pt x="41910" y="1897380"/>
                    <a:pt x="123190" y="1814830"/>
                  </a:cubicBezTo>
                  <a:cubicBezTo>
                    <a:pt x="170180" y="1765300"/>
                    <a:pt x="236220" y="1738630"/>
                    <a:pt x="309880" y="1739900"/>
                  </a:cubicBezTo>
                  <a:cubicBezTo>
                    <a:pt x="309880" y="1739900"/>
                    <a:pt x="566420" y="1741170"/>
                    <a:pt x="566420" y="1741170"/>
                  </a:cubicBezTo>
                  <a:cubicBezTo>
                    <a:pt x="716280" y="1748790"/>
                    <a:pt x="857250" y="1724660"/>
                    <a:pt x="905510" y="1583690"/>
                  </a:cubicBezTo>
                  <a:cubicBezTo>
                    <a:pt x="918210" y="1541780"/>
                    <a:pt x="914400" y="1456690"/>
                    <a:pt x="915670" y="1412240"/>
                  </a:cubicBezTo>
                  <a:cubicBezTo>
                    <a:pt x="914400" y="1393190"/>
                    <a:pt x="920750" y="1193800"/>
                    <a:pt x="916940" y="1181100"/>
                  </a:cubicBezTo>
                  <a:cubicBezTo>
                    <a:pt x="904240" y="1041400"/>
                    <a:pt x="1026160" y="923290"/>
                    <a:pt x="1164590" y="929640"/>
                  </a:cubicBezTo>
                  <a:cubicBezTo>
                    <a:pt x="1272540" y="930910"/>
                    <a:pt x="1389380" y="929640"/>
                    <a:pt x="1497330" y="929640"/>
                  </a:cubicBezTo>
                  <a:cubicBezTo>
                    <a:pt x="1626870" y="927100"/>
                    <a:pt x="1752600" y="773430"/>
                    <a:pt x="1750060" y="641350"/>
                  </a:cubicBezTo>
                  <a:cubicBezTo>
                    <a:pt x="1752600" y="542290"/>
                    <a:pt x="1752600" y="346710"/>
                    <a:pt x="1756410" y="245110"/>
                  </a:cubicBezTo>
                  <a:cubicBezTo>
                    <a:pt x="1776730" y="0"/>
                    <a:pt x="2015490" y="43180"/>
                    <a:pt x="2194560" y="39370"/>
                  </a:cubicBezTo>
                  <a:cubicBezTo>
                    <a:pt x="2195830" y="39370"/>
                    <a:pt x="2448560" y="39370"/>
                    <a:pt x="2449830" y="39370"/>
                  </a:cubicBezTo>
                  <a:cubicBezTo>
                    <a:pt x="2766060" y="54610"/>
                    <a:pt x="2675890" y="440690"/>
                    <a:pt x="2689860" y="633730"/>
                  </a:cubicBezTo>
                  <a:cubicBezTo>
                    <a:pt x="2689860" y="770890"/>
                    <a:pt x="2584450" y="894080"/>
                    <a:pt x="2447290" y="887730"/>
                  </a:cubicBezTo>
                  <a:cubicBezTo>
                    <a:pt x="2334260" y="885190"/>
                    <a:pt x="2112010" y="887730"/>
                    <a:pt x="1968500" y="887730"/>
                  </a:cubicBezTo>
                  <a:cubicBezTo>
                    <a:pt x="1910080" y="887730"/>
                    <a:pt x="1842770" y="948690"/>
                    <a:pt x="1783080" y="1055370"/>
                  </a:cubicBezTo>
                  <a:cubicBezTo>
                    <a:pt x="1765300" y="1087120"/>
                    <a:pt x="1755140" y="1123950"/>
                    <a:pt x="1753870" y="1162050"/>
                  </a:cubicBezTo>
                  <a:cubicBezTo>
                    <a:pt x="1750060" y="1242060"/>
                    <a:pt x="1751330" y="1324610"/>
                    <a:pt x="1752600" y="1404620"/>
                  </a:cubicBezTo>
                  <a:lnTo>
                    <a:pt x="1753870" y="1510030"/>
                  </a:lnTo>
                  <a:cubicBezTo>
                    <a:pt x="1755140" y="1663700"/>
                    <a:pt x="1647190" y="1762760"/>
                    <a:pt x="1508760" y="1764030"/>
                  </a:cubicBezTo>
                  <a:cubicBezTo>
                    <a:pt x="1508760" y="1764030"/>
                    <a:pt x="1156970" y="1764030"/>
                    <a:pt x="1156970" y="1764030"/>
                  </a:cubicBezTo>
                  <a:cubicBezTo>
                    <a:pt x="1029970" y="1764030"/>
                    <a:pt x="910590" y="1835150"/>
                    <a:pt x="906780" y="1972310"/>
                  </a:cubicBezTo>
                  <a:cubicBezTo>
                    <a:pt x="901700" y="2081530"/>
                    <a:pt x="906780" y="2213610"/>
                    <a:pt x="905510" y="2324100"/>
                  </a:cubicBezTo>
                  <a:cubicBezTo>
                    <a:pt x="904240" y="2481580"/>
                    <a:pt x="801370" y="2573020"/>
                    <a:pt x="626110" y="2574290"/>
                  </a:cubicBezTo>
                  <a:lnTo>
                    <a:pt x="331470" y="2574290"/>
                  </a:lnTo>
                  <a:cubicBezTo>
                    <a:pt x="220980" y="2576830"/>
                    <a:pt x="146050" y="2559050"/>
                    <a:pt x="91440" y="2453640"/>
                  </a:cubicBezTo>
                  <a:close/>
                  <a:moveTo>
                    <a:pt x="267970" y="1692910"/>
                  </a:moveTo>
                  <a:lnTo>
                    <a:pt x="604520" y="1692910"/>
                  </a:lnTo>
                  <a:cubicBezTo>
                    <a:pt x="758190" y="1692910"/>
                    <a:pt x="857250" y="1593850"/>
                    <a:pt x="857250" y="1440180"/>
                  </a:cubicBezTo>
                  <a:lnTo>
                    <a:pt x="857250" y="1342390"/>
                  </a:lnTo>
                  <a:cubicBezTo>
                    <a:pt x="855980" y="1258570"/>
                    <a:pt x="855980" y="1172210"/>
                    <a:pt x="859790" y="1088390"/>
                  </a:cubicBezTo>
                  <a:cubicBezTo>
                    <a:pt x="863600" y="972820"/>
                    <a:pt x="951230" y="876300"/>
                    <a:pt x="1073150" y="880110"/>
                  </a:cubicBezTo>
                  <a:cubicBezTo>
                    <a:pt x="1073150" y="880110"/>
                    <a:pt x="1447800" y="880110"/>
                    <a:pt x="1447800" y="880110"/>
                  </a:cubicBezTo>
                  <a:cubicBezTo>
                    <a:pt x="1447800" y="880110"/>
                    <a:pt x="1459230" y="880110"/>
                    <a:pt x="1459230" y="880110"/>
                  </a:cubicBezTo>
                  <a:cubicBezTo>
                    <a:pt x="1522730" y="878840"/>
                    <a:pt x="1581150" y="852170"/>
                    <a:pt x="1624330" y="807720"/>
                  </a:cubicBezTo>
                  <a:cubicBezTo>
                    <a:pt x="1667510" y="762000"/>
                    <a:pt x="1690370" y="702310"/>
                    <a:pt x="1689100" y="640080"/>
                  </a:cubicBezTo>
                  <a:lnTo>
                    <a:pt x="1689100" y="288290"/>
                  </a:lnTo>
                  <a:cubicBezTo>
                    <a:pt x="1687830" y="143510"/>
                    <a:pt x="1593850" y="48260"/>
                    <a:pt x="1449070" y="45720"/>
                  </a:cubicBezTo>
                  <a:cubicBezTo>
                    <a:pt x="1449070" y="45720"/>
                    <a:pt x="1324610" y="45720"/>
                    <a:pt x="1324610" y="45720"/>
                  </a:cubicBezTo>
                  <a:cubicBezTo>
                    <a:pt x="1234440" y="45720"/>
                    <a:pt x="1131570" y="45720"/>
                    <a:pt x="1059180" y="49530"/>
                  </a:cubicBezTo>
                  <a:cubicBezTo>
                    <a:pt x="955040" y="54610"/>
                    <a:pt x="863600" y="147320"/>
                    <a:pt x="859790" y="250190"/>
                  </a:cubicBezTo>
                  <a:cubicBezTo>
                    <a:pt x="857250" y="313690"/>
                    <a:pt x="857250" y="378460"/>
                    <a:pt x="855980" y="439420"/>
                  </a:cubicBezTo>
                  <a:cubicBezTo>
                    <a:pt x="852170" y="492760"/>
                    <a:pt x="861060" y="648970"/>
                    <a:pt x="845820" y="698500"/>
                  </a:cubicBezTo>
                  <a:cubicBezTo>
                    <a:pt x="801370" y="835660"/>
                    <a:pt x="673100" y="855980"/>
                    <a:pt x="601980" y="855980"/>
                  </a:cubicBezTo>
                  <a:cubicBezTo>
                    <a:pt x="601980" y="855980"/>
                    <a:pt x="266700" y="855980"/>
                    <a:pt x="266700" y="855980"/>
                  </a:cubicBezTo>
                  <a:cubicBezTo>
                    <a:pt x="196850" y="854710"/>
                    <a:pt x="129540" y="883920"/>
                    <a:pt x="81280" y="935990"/>
                  </a:cubicBezTo>
                  <a:cubicBezTo>
                    <a:pt x="0" y="1021080"/>
                    <a:pt x="27940" y="1115060"/>
                    <a:pt x="22860" y="1220470"/>
                  </a:cubicBezTo>
                  <a:cubicBezTo>
                    <a:pt x="21590" y="1304290"/>
                    <a:pt x="20320" y="1388110"/>
                    <a:pt x="22860" y="1471930"/>
                  </a:cubicBezTo>
                  <a:cubicBezTo>
                    <a:pt x="30480" y="1600200"/>
                    <a:pt x="134620" y="1696720"/>
                    <a:pt x="267970" y="1692910"/>
                  </a:cubicBezTo>
                  <a:close/>
                  <a:moveTo>
                    <a:pt x="2090420" y="2612390"/>
                  </a:moveTo>
                  <a:cubicBezTo>
                    <a:pt x="2090420" y="2612390"/>
                    <a:pt x="2579370" y="2612390"/>
                    <a:pt x="2579370" y="2612390"/>
                  </a:cubicBezTo>
                  <a:cubicBezTo>
                    <a:pt x="2640330" y="2612390"/>
                    <a:pt x="2689860" y="2564130"/>
                    <a:pt x="2691130" y="2504440"/>
                  </a:cubicBezTo>
                  <a:cubicBezTo>
                    <a:pt x="2693670" y="2501900"/>
                    <a:pt x="2688590" y="1215390"/>
                    <a:pt x="2689860" y="1212850"/>
                  </a:cubicBezTo>
                  <a:cubicBezTo>
                    <a:pt x="2689860" y="1193800"/>
                    <a:pt x="2687320" y="1174750"/>
                    <a:pt x="2686050" y="1158240"/>
                  </a:cubicBezTo>
                  <a:cubicBezTo>
                    <a:pt x="2679700" y="1062990"/>
                    <a:pt x="2584450" y="955040"/>
                    <a:pt x="2457450" y="955040"/>
                  </a:cubicBezTo>
                  <a:cubicBezTo>
                    <a:pt x="2336800" y="952500"/>
                    <a:pt x="2193290" y="951230"/>
                    <a:pt x="2048510" y="955040"/>
                  </a:cubicBezTo>
                  <a:cubicBezTo>
                    <a:pt x="1917700" y="958850"/>
                    <a:pt x="1821180" y="1055370"/>
                    <a:pt x="1821180" y="1183640"/>
                  </a:cubicBezTo>
                  <a:lnTo>
                    <a:pt x="1821180" y="1355090"/>
                  </a:lnTo>
                  <a:lnTo>
                    <a:pt x="1819910" y="1591310"/>
                  </a:lnTo>
                  <a:cubicBezTo>
                    <a:pt x="1818640" y="1666240"/>
                    <a:pt x="1793240" y="1728470"/>
                    <a:pt x="1748790" y="1770380"/>
                  </a:cubicBezTo>
                  <a:cubicBezTo>
                    <a:pt x="1703070" y="1813560"/>
                    <a:pt x="1638300" y="1833880"/>
                    <a:pt x="1562100" y="1831340"/>
                  </a:cubicBezTo>
                  <a:cubicBezTo>
                    <a:pt x="1440180" y="1826260"/>
                    <a:pt x="1336040" y="1828800"/>
                    <a:pt x="1207770" y="1833880"/>
                  </a:cubicBezTo>
                  <a:cubicBezTo>
                    <a:pt x="1073150" y="1838960"/>
                    <a:pt x="974090" y="1941830"/>
                    <a:pt x="976630" y="2071370"/>
                  </a:cubicBezTo>
                  <a:cubicBezTo>
                    <a:pt x="979170" y="2190750"/>
                    <a:pt x="979170" y="2320290"/>
                    <a:pt x="976630" y="2416810"/>
                  </a:cubicBezTo>
                  <a:cubicBezTo>
                    <a:pt x="974090" y="2537460"/>
                    <a:pt x="864870" y="2631440"/>
                    <a:pt x="727710" y="2631440"/>
                  </a:cubicBezTo>
                  <a:lnTo>
                    <a:pt x="384810" y="2631440"/>
                  </a:lnTo>
                  <a:cubicBezTo>
                    <a:pt x="257810" y="2623820"/>
                    <a:pt x="115570" y="2692400"/>
                    <a:pt x="110490" y="2828290"/>
                  </a:cubicBezTo>
                  <a:cubicBezTo>
                    <a:pt x="106680" y="2959100"/>
                    <a:pt x="105410" y="3091180"/>
                    <a:pt x="106680" y="3221990"/>
                  </a:cubicBezTo>
                  <a:cubicBezTo>
                    <a:pt x="107950" y="3267710"/>
                    <a:pt x="123190" y="3313430"/>
                    <a:pt x="147320" y="3354070"/>
                  </a:cubicBezTo>
                  <a:cubicBezTo>
                    <a:pt x="191770" y="3421380"/>
                    <a:pt x="264160" y="3455670"/>
                    <a:pt x="364490" y="3455670"/>
                  </a:cubicBezTo>
                  <a:cubicBezTo>
                    <a:pt x="364490" y="3455670"/>
                    <a:pt x="1052830" y="3455670"/>
                    <a:pt x="1052830" y="3455670"/>
                  </a:cubicBezTo>
                  <a:cubicBezTo>
                    <a:pt x="1221740" y="3454400"/>
                    <a:pt x="1562100" y="3455670"/>
                    <a:pt x="1731010" y="3455670"/>
                  </a:cubicBezTo>
                  <a:cubicBezTo>
                    <a:pt x="1805940" y="3455670"/>
                    <a:pt x="1866900" y="3394710"/>
                    <a:pt x="1866900" y="3319780"/>
                  </a:cubicBezTo>
                  <a:lnTo>
                    <a:pt x="1866900" y="2837180"/>
                  </a:lnTo>
                  <a:cubicBezTo>
                    <a:pt x="1865630" y="2715260"/>
                    <a:pt x="1965960" y="2612390"/>
                    <a:pt x="2090420" y="2612390"/>
                  </a:cubicBezTo>
                  <a:close/>
                  <a:moveTo>
                    <a:pt x="2496820" y="2670810"/>
                  </a:moveTo>
                  <a:lnTo>
                    <a:pt x="2134870" y="2670810"/>
                  </a:lnTo>
                  <a:cubicBezTo>
                    <a:pt x="2020570" y="2670810"/>
                    <a:pt x="1927860" y="2763520"/>
                    <a:pt x="1927860" y="2877820"/>
                  </a:cubicBezTo>
                  <a:lnTo>
                    <a:pt x="1927860" y="3239770"/>
                  </a:lnTo>
                  <a:cubicBezTo>
                    <a:pt x="1927860" y="3354070"/>
                    <a:pt x="2020570" y="3446780"/>
                    <a:pt x="2134870" y="3446780"/>
                  </a:cubicBezTo>
                  <a:lnTo>
                    <a:pt x="2496820" y="3446780"/>
                  </a:lnTo>
                  <a:cubicBezTo>
                    <a:pt x="2611120" y="3446780"/>
                    <a:pt x="2703830" y="3354070"/>
                    <a:pt x="2703830" y="3239770"/>
                  </a:cubicBezTo>
                  <a:lnTo>
                    <a:pt x="2703830" y="2877820"/>
                  </a:lnTo>
                  <a:cubicBezTo>
                    <a:pt x="2703830" y="2763520"/>
                    <a:pt x="2611120" y="2670810"/>
                    <a:pt x="2496820" y="2670810"/>
                  </a:cubicBezTo>
                  <a:close/>
                  <a:moveTo>
                    <a:pt x="248920" y="810260"/>
                  </a:moveTo>
                  <a:lnTo>
                    <a:pt x="596900" y="810260"/>
                  </a:lnTo>
                  <a:cubicBezTo>
                    <a:pt x="711200" y="810260"/>
                    <a:pt x="803910" y="717550"/>
                    <a:pt x="803910" y="603250"/>
                  </a:cubicBezTo>
                  <a:lnTo>
                    <a:pt x="803910" y="276860"/>
                  </a:lnTo>
                  <a:cubicBezTo>
                    <a:pt x="803910" y="162560"/>
                    <a:pt x="711200" y="69850"/>
                    <a:pt x="596900" y="69850"/>
                  </a:cubicBezTo>
                  <a:lnTo>
                    <a:pt x="248920" y="69850"/>
                  </a:lnTo>
                  <a:cubicBezTo>
                    <a:pt x="134620" y="69850"/>
                    <a:pt x="41910" y="162560"/>
                    <a:pt x="41910" y="276860"/>
                  </a:cubicBezTo>
                  <a:lnTo>
                    <a:pt x="41910" y="603250"/>
                  </a:lnTo>
                  <a:cubicBezTo>
                    <a:pt x="41910" y="717550"/>
                    <a:pt x="134620" y="810260"/>
                    <a:pt x="248920" y="810260"/>
                  </a:cubicBezTo>
                  <a:close/>
                </a:path>
              </a:pathLst>
            </a:custGeom>
            <a:blipFill>
              <a:blip r:embed="rId2"/>
              <a:stretch>
                <a:fillRect l="-46220" t="-3672" r="-59348" b="-3843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6865596" y="8859713"/>
            <a:ext cx="1285596" cy="1231835"/>
          </a:xfrm>
          <a:custGeom>
            <a:avLst/>
            <a:gdLst/>
            <a:ahLst/>
            <a:cxnLst/>
            <a:rect l="l" t="t" r="r" b="b"/>
            <a:pathLst>
              <a:path w="1285596" h="1231835">
                <a:moveTo>
                  <a:pt x="0" y="0"/>
                </a:moveTo>
                <a:lnTo>
                  <a:pt x="1285596" y="0"/>
                </a:lnTo>
                <a:lnTo>
                  <a:pt x="1285596" y="1231835"/>
                </a:lnTo>
                <a:lnTo>
                  <a:pt x="0" y="12318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47375" y="4454532"/>
            <a:ext cx="14341381" cy="6471548"/>
          </a:xfrm>
          <a:custGeom>
            <a:avLst/>
            <a:gdLst/>
            <a:ahLst/>
            <a:cxnLst/>
            <a:rect l="l" t="t" r="r" b="b"/>
            <a:pathLst>
              <a:path w="14341381" h="6471548">
                <a:moveTo>
                  <a:pt x="0" y="0"/>
                </a:moveTo>
                <a:lnTo>
                  <a:pt x="14341381" y="0"/>
                </a:lnTo>
                <a:lnTo>
                  <a:pt x="14341381" y="6471548"/>
                </a:lnTo>
                <a:lnTo>
                  <a:pt x="0" y="64715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95743" y="3761067"/>
            <a:ext cx="4033595" cy="5497233"/>
          </a:xfrm>
          <a:custGeom>
            <a:avLst/>
            <a:gdLst/>
            <a:ahLst/>
            <a:cxnLst/>
            <a:rect l="l" t="t" r="r" b="b"/>
            <a:pathLst>
              <a:path w="4033595" h="5497233">
                <a:moveTo>
                  <a:pt x="0" y="0"/>
                </a:moveTo>
                <a:lnTo>
                  <a:pt x="4033594" y="0"/>
                </a:lnTo>
                <a:lnTo>
                  <a:pt x="4033594" y="5497233"/>
                </a:lnTo>
                <a:lnTo>
                  <a:pt x="0" y="5497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94396" y="8066238"/>
            <a:ext cx="3241832" cy="1414324"/>
          </a:xfrm>
          <a:custGeom>
            <a:avLst/>
            <a:gdLst/>
            <a:ahLst/>
            <a:cxnLst/>
            <a:rect l="l" t="t" r="r" b="b"/>
            <a:pathLst>
              <a:path w="3241832" h="1414324">
                <a:moveTo>
                  <a:pt x="0" y="0"/>
                </a:moveTo>
                <a:lnTo>
                  <a:pt x="3241832" y="0"/>
                </a:lnTo>
                <a:lnTo>
                  <a:pt x="3241832" y="1414324"/>
                </a:lnTo>
                <a:lnTo>
                  <a:pt x="0" y="14143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8510" b="-2851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60655" y="2376636"/>
            <a:ext cx="8781920" cy="688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191"/>
              </a:lnSpc>
            </a:pPr>
            <a:r>
              <a:rPr lang="en-US" sz="4422">
                <a:solidFill>
                  <a:srgbClr val="000000"/>
                </a:solidFill>
                <a:latin typeface="Celandine"/>
                <a:ea typeface="Celandine"/>
                <a:cs typeface="Celandine"/>
                <a:sym typeface="Celandine"/>
              </a:rPr>
              <a:t>Team Name-King Of The New Era</a:t>
            </a:r>
          </a:p>
          <a:p>
            <a:pPr algn="just">
              <a:lnSpc>
                <a:spcPts val="6950"/>
              </a:lnSpc>
            </a:pPr>
            <a:r>
              <a:rPr lang="en-US" sz="4964">
                <a:solidFill>
                  <a:srgbClr val="000000"/>
                </a:solidFill>
                <a:latin typeface="Celandine"/>
                <a:ea typeface="Celandine"/>
                <a:cs typeface="Celandine"/>
                <a:sym typeface="Celandine"/>
              </a:rPr>
              <a:t>Team Members</a:t>
            </a:r>
          </a:p>
          <a:p>
            <a:pPr marL="1071816" lvl="1" indent="-535908" algn="just">
              <a:lnSpc>
                <a:spcPts val="6950"/>
              </a:lnSpc>
              <a:buFont typeface="Arial"/>
              <a:buChar char="•"/>
            </a:pPr>
            <a:r>
              <a:rPr lang="en-US" sz="4964">
                <a:solidFill>
                  <a:srgbClr val="000000"/>
                </a:solidFill>
                <a:latin typeface="Celandine"/>
                <a:ea typeface="Celandine"/>
                <a:cs typeface="Celandine"/>
                <a:sym typeface="Celandine"/>
              </a:rPr>
              <a:t>Akshat Tiwari</a:t>
            </a:r>
          </a:p>
          <a:p>
            <a:pPr marL="1071816" lvl="1" indent="-535908" algn="just">
              <a:lnSpc>
                <a:spcPts val="6950"/>
              </a:lnSpc>
              <a:buFont typeface="Arial"/>
              <a:buChar char="•"/>
            </a:pPr>
            <a:r>
              <a:rPr lang="en-US" sz="4964">
                <a:solidFill>
                  <a:srgbClr val="000000"/>
                </a:solidFill>
                <a:latin typeface="Celandine"/>
                <a:ea typeface="Celandine"/>
                <a:cs typeface="Celandine"/>
                <a:sym typeface="Celandine"/>
              </a:rPr>
              <a:t>Sandip Ghorai</a:t>
            </a:r>
          </a:p>
          <a:p>
            <a:pPr marL="1071816" lvl="1" indent="-535908" algn="just">
              <a:lnSpc>
                <a:spcPts val="6950"/>
              </a:lnSpc>
              <a:buFont typeface="Arial"/>
              <a:buChar char="•"/>
            </a:pPr>
            <a:r>
              <a:rPr lang="en-US" sz="4964">
                <a:solidFill>
                  <a:srgbClr val="000000"/>
                </a:solidFill>
                <a:latin typeface="Celandine"/>
                <a:ea typeface="Celandine"/>
                <a:cs typeface="Celandine"/>
                <a:sym typeface="Celandine"/>
              </a:rPr>
              <a:t>Deepak Kumar</a:t>
            </a:r>
          </a:p>
          <a:p>
            <a:pPr marL="1071816" lvl="1" indent="-535908" algn="just">
              <a:lnSpc>
                <a:spcPts val="6950"/>
              </a:lnSpc>
              <a:buFont typeface="Arial"/>
              <a:buChar char="•"/>
            </a:pPr>
            <a:r>
              <a:rPr lang="en-US" sz="4964">
                <a:solidFill>
                  <a:srgbClr val="000000"/>
                </a:solidFill>
                <a:latin typeface="Celandine"/>
                <a:ea typeface="Celandine"/>
                <a:cs typeface="Celandine"/>
                <a:sym typeface="Celandine"/>
              </a:rPr>
              <a:t>Abhimanyu Yadav</a:t>
            </a:r>
          </a:p>
          <a:p>
            <a:pPr algn="just">
              <a:lnSpc>
                <a:spcPts val="6950"/>
              </a:lnSpc>
            </a:pPr>
            <a:endParaRPr lang="en-US" sz="4964">
              <a:solidFill>
                <a:srgbClr val="000000"/>
              </a:solidFill>
              <a:latin typeface="Celandine"/>
              <a:ea typeface="Celandine"/>
              <a:cs typeface="Celandine"/>
              <a:sym typeface="Celandine"/>
            </a:endParaRPr>
          </a:p>
          <a:p>
            <a:pPr algn="just">
              <a:lnSpc>
                <a:spcPts val="6950"/>
              </a:lnSpc>
              <a:spcBef>
                <a:spcPct val="0"/>
              </a:spcBef>
            </a:pPr>
            <a:endParaRPr lang="en-US" sz="4964">
              <a:solidFill>
                <a:srgbClr val="000000"/>
              </a:solidFill>
              <a:latin typeface="Celandine"/>
              <a:ea typeface="Celandine"/>
              <a:cs typeface="Celandine"/>
              <a:sym typeface="Celandin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737346" y="58063"/>
            <a:ext cx="9569435" cy="1734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02"/>
              </a:lnSpc>
              <a:spcBef>
                <a:spcPct val="0"/>
              </a:spcBef>
            </a:pPr>
            <a:r>
              <a:rPr lang="en-US" sz="10073" b="1" i="1">
                <a:solidFill>
                  <a:srgbClr val="000000"/>
                </a:solidFill>
                <a:latin typeface="Touvlo Bold Italics"/>
                <a:ea typeface="Touvlo Bold Italics"/>
                <a:cs typeface="Touvlo Bold Italics"/>
                <a:sym typeface="Touvlo Bold Italics"/>
              </a:rPr>
              <a:t>Team Details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710904" cy="10287000"/>
            <a:chOff x="0" y="0"/>
            <a:chExt cx="203085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30855" cy="2709333"/>
            </a:xfrm>
            <a:custGeom>
              <a:avLst/>
              <a:gdLst/>
              <a:ahLst/>
              <a:cxnLst/>
              <a:rect l="l" t="t" r="r" b="b"/>
              <a:pathLst>
                <a:path w="2030855" h="2709333">
                  <a:moveTo>
                    <a:pt x="100402" y="0"/>
                  </a:moveTo>
                  <a:lnTo>
                    <a:pt x="1930453" y="0"/>
                  </a:lnTo>
                  <a:cubicBezTo>
                    <a:pt x="1957081" y="0"/>
                    <a:pt x="1982619" y="10578"/>
                    <a:pt x="2001448" y="29407"/>
                  </a:cubicBezTo>
                  <a:cubicBezTo>
                    <a:pt x="2020277" y="48236"/>
                    <a:pt x="2030855" y="73774"/>
                    <a:pt x="2030855" y="100402"/>
                  </a:cubicBezTo>
                  <a:lnTo>
                    <a:pt x="2030855" y="2608931"/>
                  </a:lnTo>
                  <a:cubicBezTo>
                    <a:pt x="2030855" y="2635559"/>
                    <a:pt x="2020277" y="2661097"/>
                    <a:pt x="2001448" y="2679926"/>
                  </a:cubicBezTo>
                  <a:cubicBezTo>
                    <a:pt x="1982619" y="2698755"/>
                    <a:pt x="1957081" y="2709333"/>
                    <a:pt x="1930453" y="2709333"/>
                  </a:cubicBezTo>
                  <a:lnTo>
                    <a:pt x="100402" y="2709333"/>
                  </a:lnTo>
                  <a:cubicBezTo>
                    <a:pt x="73774" y="2709333"/>
                    <a:pt x="48236" y="2698755"/>
                    <a:pt x="29407" y="2679926"/>
                  </a:cubicBezTo>
                  <a:cubicBezTo>
                    <a:pt x="10578" y="2661097"/>
                    <a:pt x="0" y="2635559"/>
                    <a:pt x="0" y="2608931"/>
                  </a:cubicBezTo>
                  <a:lnTo>
                    <a:pt x="0" y="100402"/>
                  </a:lnTo>
                  <a:cubicBezTo>
                    <a:pt x="0" y="73774"/>
                    <a:pt x="10578" y="48236"/>
                    <a:pt x="29407" y="29407"/>
                  </a:cubicBezTo>
                  <a:cubicBezTo>
                    <a:pt x="48236" y="10578"/>
                    <a:pt x="73774" y="0"/>
                    <a:pt x="100402" y="0"/>
                  </a:cubicBezTo>
                  <a:close/>
                </a:path>
              </a:pathLst>
            </a:custGeom>
            <a:solidFill>
              <a:srgbClr val="D0E1D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030855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45324" y="1028700"/>
            <a:ext cx="6420255" cy="8229600"/>
            <a:chOff x="0" y="0"/>
            <a:chExt cx="4470400" cy="5730240"/>
          </a:xfrm>
        </p:grpSpPr>
        <p:sp>
          <p:nvSpPr>
            <p:cNvPr id="6" name="Freeform 6"/>
            <p:cNvSpPr/>
            <p:nvPr/>
          </p:nvSpPr>
          <p:spPr>
            <a:xfrm>
              <a:off x="0" y="-30480"/>
              <a:ext cx="4470400" cy="5858510"/>
            </a:xfrm>
            <a:custGeom>
              <a:avLst/>
              <a:gdLst/>
              <a:ahLst/>
              <a:cxnLst/>
              <a:rect l="l" t="t" r="r" b="b"/>
              <a:pathLst>
                <a:path w="4470400" h="5858510">
                  <a:moveTo>
                    <a:pt x="3860800" y="4861560"/>
                  </a:moveTo>
                  <a:cubicBezTo>
                    <a:pt x="3749040" y="4674870"/>
                    <a:pt x="3567430" y="4598670"/>
                    <a:pt x="3351530" y="4596130"/>
                  </a:cubicBezTo>
                  <a:cubicBezTo>
                    <a:pt x="2995930" y="4592320"/>
                    <a:pt x="2727960" y="4225290"/>
                    <a:pt x="2830830" y="3884930"/>
                  </a:cubicBezTo>
                  <a:cubicBezTo>
                    <a:pt x="2909570" y="3622040"/>
                    <a:pt x="3114040" y="3467100"/>
                    <a:pt x="3394710" y="3458210"/>
                  </a:cubicBezTo>
                  <a:cubicBezTo>
                    <a:pt x="3675380" y="3449320"/>
                    <a:pt x="3907790" y="3234690"/>
                    <a:pt x="3937000" y="2961640"/>
                  </a:cubicBezTo>
                  <a:cubicBezTo>
                    <a:pt x="3966210" y="2688590"/>
                    <a:pt x="3792220" y="2409190"/>
                    <a:pt x="3519170" y="2335530"/>
                  </a:cubicBezTo>
                  <a:cubicBezTo>
                    <a:pt x="3437890" y="2313940"/>
                    <a:pt x="3355340" y="2324100"/>
                    <a:pt x="3274060" y="2310130"/>
                  </a:cubicBezTo>
                  <a:cubicBezTo>
                    <a:pt x="2931160" y="2250440"/>
                    <a:pt x="2707640" y="1907540"/>
                    <a:pt x="2830830" y="1545590"/>
                  </a:cubicBezTo>
                  <a:cubicBezTo>
                    <a:pt x="2908300" y="1316990"/>
                    <a:pt x="3110230" y="1177290"/>
                    <a:pt x="3354070" y="1170940"/>
                  </a:cubicBezTo>
                  <a:cubicBezTo>
                    <a:pt x="3717290" y="1159510"/>
                    <a:pt x="3980180" y="859790"/>
                    <a:pt x="3917950" y="490220"/>
                  </a:cubicBezTo>
                  <a:cubicBezTo>
                    <a:pt x="3879850" y="260350"/>
                    <a:pt x="3675380" y="66040"/>
                    <a:pt x="3456940" y="36830"/>
                  </a:cubicBezTo>
                  <a:cubicBezTo>
                    <a:pt x="3192780" y="0"/>
                    <a:pt x="2966720" y="116840"/>
                    <a:pt x="2848610" y="340360"/>
                  </a:cubicBezTo>
                  <a:cubicBezTo>
                    <a:pt x="2791460" y="449580"/>
                    <a:pt x="2791460" y="566420"/>
                    <a:pt x="2777490" y="683260"/>
                  </a:cubicBezTo>
                  <a:cubicBezTo>
                    <a:pt x="2730500" y="1101090"/>
                    <a:pt x="2250440" y="1297940"/>
                    <a:pt x="1927860" y="1104900"/>
                  </a:cubicBezTo>
                  <a:cubicBezTo>
                    <a:pt x="1731010" y="986790"/>
                    <a:pt x="1652270" y="805180"/>
                    <a:pt x="1642110" y="584200"/>
                  </a:cubicBezTo>
                  <a:cubicBezTo>
                    <a:pt x="1630680" y="350520"/>
                    <a:pt x="1475740" y="148590"/>
                    <a:pt x="1252220" y="77470"/>
                  </a:cubicBezTo>
                  <a:cubicBezTo>
                    <a:pt x="1024890" y="6350"/>
                    <a:pt x="777240" y="81280"/>
                    <a:pt x="633730" y="265430"/>
                  </a:cubicBezTo>
                  <a:cubicBezTo>
                    <a:pt x="490220" y="449580"/>
                    <a:pt x="466090" y="716280"/>
                    <a:pt x="590550" y="916940"/>
                  </a:cubicBezTo>
                  <a:cubicBezTo>
                    <a:pt x="715010" y="1117600"/>
                    <a:pt x="892810" y="1189990"/>
                    <a:pt x="1117600" y="1197610"/>
                  </a:cubicBezTo>
                  <a:cubicBezTo>
                    <a:pt x="1430020" y="1207770"/>
                    <a:pt x="1658620" y="1464310"/>
                    <a:pt x="1653540" y="1781810"/>
                  </a:cubicBezTo>
                  <a:cubicBezTo>
                    <a:pt x="1649730" y="2078990"/>
                    <a:pt x="1395730" y="2329180"/>
                    <a:pt x="1093470" y="2334260"/>
                  </a:cubicBezTo>
                  <a:cubicBezTo>
                    <a:pt x="718820" y="2341880"/>
                    <a:pt x="454660" y="2684780"/>
                    <a:pt x="541020" y="3051810"/>
                  </a:cubicBezTo>
                  <a:cubicBezTo>
                    <a:pt x="599440" y="3298190"/>
                    <a:pt x="830580" y="3481070"/>
                    <a:pt x="1084580" y="3483610"/>
                  </a:cubicBezTo>
                  <a:cubicBezTo>
                    <a:pt x="1273810" y="3484880"/>
                    <a:pt x="1433830" y="3552190"/>
                    <a:pt x="1549400" y="3703320"/>
                  </a:cubicBezTo>
                  <a:cubicBezTo>
                    <a:pt x="1690370" y="3888740"/>
                    <a:pt x="1713230" y="4094480"/>
                    <a:pt x="1610360" y="4301490"/>
                  </a:cubicBezTo>
                  <a:cubicBezTo>
                    <a:pt x="1507490" y="4508500"/>
                    <a:pt x="1332230" y="4615180"/>
                    <a:pt x="1099820" y="4618990"/>
                  </a:cubicBezTo>
                  <a:cubicBezTo>
                    <a:pt x="795020" y="4625340"/>
                    <a:pt x="528320" y="4886960"/>
                    <a:pt x="539750" y="5125720"/>
                  </a:cubicBezTo>
                  <a:cubicBezTo>
                    <a:pt x="551180" y="5364480"/>
                    <a:pt x="595630" y="5485130"/>
                    <a:pt x="709930" y="5596890"/>
                  </a:cubicBezTo>
                  <a:cubicBezTo>
                    <a:pt x="857250" y="5740400"/>
                    <a:pt x="1032510" y="5783580"/>
                    <a:pt x="1226820" y="5748020"/>
                  </a:cubicBezTo>
                  <a:cubicBezTo>
                    <a:pt x="1497330" y="5697220"/>
                    <a:pt x="1678940" y="5464810"/>
                    <a:pt x="1680210" y="5175250"/>
                  </a:cubicBezTo>
                  <a:cubicBezTo>
                    <a:pt x="1681480" y="4851400"/>
                    <a:pt x="1971040" y="4541520"/>
                    <a:pt x="2381250" y="4629150"/>
                  </a:cubicBezTo>
                  <a:cubicBezTo>
                    <a:pt x="2631440" y="4682490"/>
                    <a:pt x="2809240" y="4907280"/>
                    <a:pt x="2814320" y="5162550"/>
                  </a:cubicBezTo>
                  <a:cubicBezTo>
                    <a:pt x="2818130" y="5327650"/>
                    <a:pt x="2874010" y="5468620"/>
                    <a:pt x="2989580" y="5582920"/>
                  </a:cubicBezTo>
                  <a:cubicBezTo>
                    <a:pt x="3265170" y="5858510"/>
                    <a:pt x="3732530" y="5741670"/>
                    <a:pt x="3876040" y="5469890"/>
                  </a:cubicBezTo>
                  <a:cubicBezTo>
                    <a:pt x="3991610" y="5252720"/>
                    <a:pt x="3977640" y="5055870"/>
                    <a:pt x="3860800" y="4861560"/>
                  </a:cubicBezTo>
                  <a:close/>
                  <a:moveTo>
                    <a:pt x="2221230" y="71120"/>
                  </a:moveTo>
                  <a:cubicBezTo>
                    <a:pt x="2500630" y="72390"/>
                    <a:pt x="2727960" y="298450"/>
                    <a:pt x="2729230" y="577850"/>
                  </a:cubicBezTo>
                  <a:cubicBezTo>
                    <a:pt x="2731770" y="857250"/>
                    <a:pt x="2496820" y="1085850"/>
                    <a:pt x="2208530" y="1083310"/>
                  </a:cubicBezTo>
                  <a:cubicBezTo>
                    <a:pt x="1920240" y="1080770"/>
                    <a:pt x="1705610" y="843280"/>
                    <a:pt x="1709420" y="538480"/>
                  </a:cubicBezTo>
                  <a:cubicBezTo>
                    <a:pt x="1711960" y="285750"/>
                    <a:pt x="1949450" y="69850"/>
                    <a:pt x="2221230" y="71120"/>
                  </a:cubicBezTo>
                  <a:close/>
                  <a:moveTo>
                    <a:pt x="2246630" y="4696460"/>
                  </a:moveTo>
                  <a:cubicBezTo>
                    <a:pt x="2526030" y="4697730"/>
                    <a:pt x="2753360" y="4923790"/>
                    <a:pt x="2754630" y="5203190"/>
                  </a:cubicBezTo>
                  <a:cubicBezTo>
                    <a:pt x="2757170" y="5482590"/>
                    <a:pt x="2522220" y="5711190"/>
                    <a:pt x="2233930" y="5708650"/>
                  </a:cubicBezTo>
                  <a:cubicBezTo>
                    <a:pt x="1945640" y="5706110"/>
                    <a:pt x="1731010" y="5469890"/>
                    <a:pt x="1734820" y="5163820"/>
                  </a:cubicBezTo>
                  <a:cubicBezTo>
                    <a:pt x="1737360" y="4911090"/>
                    <a:pt x="1974850" y="4695190"/>
                    <a:pt x="2246630" y="4696460"/>
                  </a:cubicBezTo>
                  <a:close/>
                  <a:moveTo>
                    <a:pt x="482600" y="1254760"/>
                  </a:moveTo>
                  <a:lnTo>
                    <a:pt x="1068070" y="1254760"/>
                  </a:lnTo>
                  <a:cubicBezTo>
                    <a:pt x="1334770" y="1254760"/>
                    <a:pt x="1550670" y="1470660"/>
                    <a:pt x="1550670" y="1737360"/>
                  </a:cubicBezTo>
                  <a:lnTo>
                    <a:pt x="1550670" y="1765300"/>
                  </a:lnTo>
                  <a:cubicBezTo>
                    <a:pt x="1550670" y="2032000"/>
                    <a:pt x="1334770" y="2247900"/>
                    <a:pt x="1068070" y="2247900"/>
                  </a:cubicBezTo>
                  <a:lnTo>
                    <a:pt x="482600" y="2247900"/>
                  </a:lnTo>
                  <a:cubicBezTo>
                    <a:pt x="215900" y="2247900"/>
                    <a:pt x="0" y="2032000"/>
                    <a:pt x="0" y="1765300"/>
                  </a:cubicBezTo>
                  <a:lnTo>
                    <a:pt x="0" y="1737360"/>
                  </a:lnTo>
                  <a:cubicBezTo>
                    <a:pt x="0" y="1470660"/>
                    <a:pt x="215900" y="1254760"/>
                    <a:pt x="482600" y="1254760"/>
                  </a:cubicBezTo>
                  <a:close/>
                  <a:moveTo>
                    <a:pt x="482600" y="3556000"/>
                  </a:moveTo>
                  <a:lnTo>
                    <a:pt x="1068070" y="3556000"/>
                  </a:lnTo>
                  <a:cubicBezTo>
                    <a:pt x="1334770" y="3556000"/>
                    <a:pt x="1550670" y="3771900"/>
                    <a:pt x="1550670" y="4038600"/>
                  </a:cubicBezTo>
                  <a:lnTo>
                    <a:pt x="1550670" y="4066540"/>
                  </a:lnTo>
                  <a:cubicBezTo>
                    <a:pt x="1550670" y="4333240"/>
                    <a:pt x="1334770" y="4549140"/>
                    <a:pt x="1068070" y="4549140"/>
                  </a:cubicBezTo>
                  <a:lnTo>
                    <a:pt x="482600" y="4549140"/>
                  </a:lnTo>
                  <a:cubicBezTo>
                    <a:pt x="215900" y="4549140"/>
                    <a:pt x="0" y="4333240"/>
                    <a:pt x="0" y="4066540"/>
                  </a:cubicBezTo>
                  <a:lnTo>
                    <a:pt x="0" y="4038600"/>
                  </a:lnTo>
                  <a:cubicBezTo>
                    <a:pt x="0" y="3771900"/>
                    <a:pt x="215900" y="3556000"/>
                    <a:pt x="482600" y="3556000"/>
                  </a:cubicBezTo>
                  <a:close/>
                  <a:moveTo>
                    <a:pt x="3389630" y="1242060"/>
                  </a:moveTo>
                  <a:lnTo>
                    <a:pt x="3975100" y="1242060"/>
                  </a:lnTo>
                  <a:cubicBezTo>
                    <a:pt x="4241800" y="1242060"/>
                    <a:pt x="4457700" y="1457960"/>
                    <a:pt x="4457700" y="1724660"/>
                  </a:cubicBezTo>
                  <a:lnTo>
                    <a:pt x="4457700" y="1752600"/>
                  </a:lnTo>
                  <a:cubicBezTo>
                    <a:pt x="4457700" y="2019300"/>
                    <a:pt x="4241800" y="2235200"/>
                    <a:pt x="3975100" y="2235200"/>
                  </a:cubicBezTo>
                  <a:lnTo>
                    <a:pt x="3389630" y="2235200"/>
                  </a:lnTo>
                  <a:cubicBezTo>
                    <a:pt x="3122930" y="2235200"/>
                    <a:pt x="2907030" y="2019300"/>
                    <a:pt x="2907030" y="1752600"/>
                  </a:cubicBezTo>
                  <a:lnTo>
                    <a:pt x="2907030" y="1724660"/>
                  </a:lnTo>
                  <a:cubicBezTo>
                    <a:pt x="2907030" y="1457960"/>
                    <a:pt x="3122930" y="1242060"/>
                    <a:pt x="3389630" y="1242060"/>
                  </a:cubicBezTo>
                  <a:close/>
                  <a:moveTo>
                    <a:pt x="3402330" y="3530600"/>
                  </a:moveTo>
                  <a:lnTo>
                    <a:pt x="3987800" y="3530600"/>
                  </a:lnTo>
                  <a:cubicBezTo>
                    <a:pt x="4254500" y="3530600"/>
                    <a:pt x="4470400" y="3746500"/>
                    <a:pt x="4470400" y="4013200"/>
                  </a:cubicBezTo>
                  <a:lnTo>
                    <a:pt x="4470400" y="4041140"/>
                  </a:lnTo>
                  <a:cubicBezTo>
                    <a:pt x="4470400" y="4307840"/>
                    <a:pt x="4254500" y="4523740"/>
                    <a:pt x="3987800" y="4523740"/>
                  </a:cubicBezTo>
                  <a:lnTo>
                    <a:pt x="3402330" y="4523740"/>
                  </a:lnTo>
                  <a:cubicBezTo>
                    <a:pt x="3135630" y="4523740"/>
                    <a:pt x="2919730" y="4307840"/>
                    <a:pt x="2919730" y="4041140"/>
                  </a:cubicBezTo>
                  <a:lnTo>
                    <a:pt x="2919730" y="4013200"/>
                  </a:lnTo>
                  <a:cubicBezTo>
                    <a:pt x="2919730" y="3746500"/>
                    <a:pt x="3135630" y="3530600"/>
                    <a:pt x="3402330" y="3530600"/>
                  </a:cubicBezTo>
                  <a:close/>
                </a:path>
              </a:pathLst>
            </a:custGeom>
            <a:blipFill>
              <a:blip r:embed="rId2"/>
              <a:stretch>
                <a:fillRect l="-46370" t="-409" r="-73418" b="-2694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9144000" y="1497518"/>
            <a:ext cx="8115300" cy="1998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70"/>
              </a:lnSpc>
            </a:pPr>
            <a:r>
              <a:rPr lang="en-US" sz="7400" b="1">
                <a:solidFill>
                  <a:srgbClr val="0A1718"/>
                </a:solidFill>
                <a:latin typeface="Touvlo Bold"/>
                <a:ea typeface="Touvlo Bold"/>
                <a:cs typeface="Touvlo Bold"/>
                <a:sym typeface="Touvlo Bold"/>
              </a:rPr>
              <a:t>problems and needs</a:t>
            </a:r>
          </a:p>
        </p:txBody>
      </p:sp>
      <p:sp>
        <p:nvSpPr>
          <p:cNvPr id="8" name="Freeform 8"/>
          <p:cNvSpPr/>
          <p:nvPr/>
        </p:nvSpPr>
        <p:spPr>
          <a:xfrm>
            <a:off x="645324" y="6871476"/>
            <a:ext cx="1285596" cy="1231835"/>
          </a:xfrm>
          <a:custGeom>
            <a:avLst/>
            <a:gdLst/>
            <a:ahLst/>
            <a:cxnLst/>
            <a:rect l="l" t="t" r="r" b="b"/>
            <a:pathLst>
              <a:path w="1285596" h="1231835">
                <a:moveTo>
                  <a:pt x="0" y="0"/>
                </a:moveTo>
                <a:lnTo>
                  <a:pt x="1285596" y="0"/>
                </a:lnTo>
                <a:lnTo>
                  <a:pt x="1285596" y="1231835"/>
                </a:lnTo>
                <a:lnTo>
                  <a:pt x="0" y="12318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779983" y="2174873"/>
            <a:ext cx="1285596" cy="1231835"/>
          </a:xfrm>
          <a:custGeom>
            <a:avLst/>
            <a:gdLst/>
            <a:ahLst/>
            <a:cxnLst/>
            <a:rect l="l" t="t" r="r" b="b"/>
            <a:pathLst>
              <a:path w="1285596" h="1231835">
                <a:moveTo>
                  <a:pt x="0" y="0"/>
                </a:moveTo>
                <a:lnTo>
                  <a:pt x="1285597" y="0"/>
                </a:lnTo>
                <a:lnTo>
                  <a:pt x="1285597" y="1231835"/>
                </a:lnTo>
                <a:lnTo>
                  <a:pt x="0" y="12318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898872" y="3915974"/>
            <a:ext cx="10106906" cy="4950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2907" lvl="1" indent="-336453" algn="l">
              <a:lnSpc>
                <a:spcPts val="4363"/>
              </a:lnSpc>
              <a:buFont typeface="Arial"/>
              <a:buChar char="•"/>
            </a:pPr>
            <a:r>
              <a:rPr lang="en-US" sz="3116">
                <a:solidFill>
                  <a:srgbClr val="0A1718"/>
                </a:solidFill>
                <a:latin typeface="Touvlo"/>
                <a:ea typeface="Touvlo"/>
                <a:cs typeface="Touvlo"/>
                <a:sym typeface="Touvlo"/>
              </a:rPr>
              <a:t>Lifestyle diseases (heart disease, diabetes) affect millions each year</a:t>
            </a:r>
          </a:p>
          <a:p>
            <a:pPr marL="672907" lvl="1" indent="-336453" algn="l">
              <a:lnSpc>
                <a:spcPts val="4363"/>
              </a:lnSpc>
              <a:buFont typeface="Arial"/>
              <a:buChar char="•"/>
            </a:pPr>
            <a:r>
              <a:rPr lang="en-US" sz="3116">
                <a:solidFill>
                  <a:srgbClr val="0A1718"/>
                </a:solidFill>
                <a:latin typeface="Touvlo"/>
                <a:ea typeface="Touvlo"/>
                <a:cs typeface="Touvlo"/>
                <a:sym typeface="Touvlo"/>
              </a:rPr>
              <a:t>Diagnosis often happens after major damage</a:t>
            </a:r>
          </a:p>
          <a:p>
            <a:pPr marL="672907" lvl="1" indent="-336453" algn="l">
              <a:lnSpc>
                <a:spcPts val="4363"/>
              </a:lnSpc>
              <a:buFont typeface="Arial"/>
              <a:buChar char="•"/>
            </a:pPr>
            <a:r>
              <a:rPr lang="en-US" sz="3116">
                <a:solidFill>
                  <a:srgbClr val="0A1718"/>
                </a:solidFill>
                <a:latin typeface="Touvlo"/>
                <a:ea typeface="Touvlo"/>
                <a:cs typeface="Touvlo"/>
                <a:sym typeface="Touvlo"/>
              </a:rPr>
              <a:t>Rural clinics lack quick risk-screening tools</a:t>
            </a:r>
          </a:p>
          <a:p>
            <a:pPr marL="672907" lvl="1" indent="-336453" algn="l">
              <a:lnSpc>
                <a:spcPts val="4363"/>
              </a:lnSpc>
              <a:buFont typeface="Arial"/>
              <a:buChar char="•"/>
            </a:pPr>
            <a:r>
              <a:rPr lang="en-US" sz="3116">
                <a:solidFill>
                  <a:srgbClr val="0A1718"/>
                </a:solidFill>
                <a:latin typeface="Touvlo"/>
                <a:ea typeface="Touvlo"/>
                <a:cs typeface="Touvlo"/>
                <a:sym typeface="Touvlo"/>
              </a:rPr>
              <a:t>Existing apps give generic advice or black-box scores</a:t>
            </a:r>
          </a:p>
          <a:p>
            <a:pPr marL="672907" lvl="1" indent="-336453" algn="l">
              <a:lnSpc>
                <a:spcPts val="4363"/>
              </a:lnSpc>
              <a:buFont typeface="Arial"/>
              <a:buChar char="•"/>
            </a:pPr>
            <a:r>
              <a:rPr lang="en-US" sz="3116">
                <a:solidFill>
                  <a:srgbClr val="0A1718"/>
                </a:solidFill>
                <a:latin typeface="Touvlo"/>
                <a:ea typeface="Touvlo"/>
                <a:cs typeface="Touvlo"/>
                <a:sym typeface="Touvlo"/>
              </a:rPr>
              <a:t>Need: Accurate, transparent, easy-to-use platform for early risk prediction</a:t>
            </a:r>
          </a:p>
          <a:p>
            <a:pPr algn="l">
              <a:lnSpc>
                <a:spcPts val="4363"/>
              </a:lnSpc>
              <a:spcBef>
                <a:spcPct val="0"/>
              </a:spcBef>
            </a:pPr>
            <a:endParaRPr lang="en-US" sz="3116">
              <a:solidFill>
                <a:srgbClr val="0A1718"/>
              </a:solidFill>
              <a:latin typeface="Touvlo"/>
              <a:ea typeface="Touvlo"/>
              <a:cs typeface="Touvlo"/>
              <a:sym typeface="Touvlo"/>
            </a:endParaRPr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62292" y="0"/>
            <a:ext cx="7925708" cy="10287000"/>
            <a:chOff x="0" y="0"/>
            <a:chExt cx="2087429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87429" cy="2709333"/>
            </a:xfrm>
            <a:custGeom>
              <a:avLst/>
              <a:gdLst/>
              <a:ahLst/>
              <a:cxnLst/>
              <a:rect l="l" t="t" r="r" b="b"/>
              <a:pathLst>
                <a:path w="2087429" h="2709333">
                  <a:moveTo>
                    <a:pt x="97681" y="0"/>
                  </a:moveTo>
                  <a:lnTo>
                    <a:pt x="1989748" y="0"/>
                  </a:lnTo>
                  <a:cubicBezTo>
                    <a:pt x="2043696" y="0"/>
                    <a:pt x="2087429" y="43733"/>
                    <a:pt x="2087429" y="97681"/>
                  </a:cubicBezTo>
                  <a:lnTo>
                    <a:pt x="2087429" y="2611652"/>
                  </a:lnTo>
                  <a:cubicBezTo>
                    <a:pt x="2087429" y="2665600"/>
                    <a:pt x="2043696" y="2709333"/>
                    <a:pt x="1989748" y="2709333"/>
                  </a:cubicBezTo>
                  <a:lnTo>
                    <a:pt x="97681" y="2709333"/>
                  </a:lnTo>
                  <a:cubicBezTo>
                    <a:pt x="43733" y="2709333"/>
                    <a:pt x="0" y="2665600"/>
                    <a:pt x="0" y="2611652"/>
                  </a:cubicBezTo>
                  <a:lnTo>
                    <a:pt x="0" y="97681"/>
                  </a:lnTo>
                  <a:cubicBezTo>
                    <a:pt x="0" y="43733"/>
                    <a:pt x="43733" y="0"/>
                    <a:pt x="97681" y="0"/>
                  </a:cubicBezTo>
                  <a:close/>
                </a:path>
              </a:pathLst>
            </a:custGeom>
            <a:solidFill>
              <a:srgbClr val="D0E1D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087429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994801" y="917046"/>
            <a:ext cx="6660690" cy="8452908"/>
            <a:chOff x="0" y="0"/>
            <a:chExt cx="3505089" cy="4448217"/>
          </a:xfrm>
        </p:grpSpPr>
        <p:sp>
          <p:nvSpPr>
            <p:cNvPr id="6" name="Freeform 6"/>
            <p:cNvSpPr/>
            <p:nvPr/>
          </p:nvSpPr>
          <p:spPr>
            <a:xfrm rot="-24000">
              <a:off x="-25112" y="-8623"/>
              <a:ext cx="3543302" cy="4492973"/>
            </a:xfrm>
            <a:custGeom>
              <a:avLst/>
              <a:gdLst/>
              <a:ahLst/>
              <a:cxnLst/>
              <a:rect l="l" t="t" r="r" b="b"/>
              <a:pathLst>
                <a:path w="3543302" h="4492973">
                  <a:moveTo>
                    <a:pt x="1209091" y="2221010"/>
                  </a:moveTo>
                  <a:cubicBezTo>
                    <a:pt x="1210340" y="2042025"/>
                    <a:pt x="1212756" y="1863048"/>
                    <a:pt x="1212839" y="1684055"/>
                  </a:cubicBezTo>
                  <a:cubicBezTo>
                    <a:pt x="1214103" y="1336020"/>
                    <a:pt x="959209" y="1088953"/>
                    <a:pt x="591858" y="1077549"/>
                  </a:cubicBezTo>
                  <a:cubicBezTo>
                    <a:pt x="278207" y="1059891"/>
                    <a:pt x="38530" y="805196"/>
                    <a:pt x="56942" y="507001"/>
                  </a:cubicBezTo>
                  <a:cubicBezTo>
                    <a:pt x="74049" y="228686"/>
                    <a:pt x="313543" y="8273"/>
                    <a:pt x="607543" y="382"/>
                  </a:cubicBezTo>
                  <a:cubicBezTo>
                    <a:pt x="916654" y="0"/>
                    <a:pt x="1166949" y="237421"/>
                    <a:pt x="1173047" y="533577"/>
                  </a:cubicBezTo>
                  <a:cubicBezTo>
                    <a:pt x="1178805" y="878346"/>
                    <a:pt x="1427913" y="1118743"/>
                    <a:pt x="1791750" y="1132332"/>
                  </a:cubicBezTo>
                  <a:cubicBezTo>
                    <a:pt x="2113604" y="1144523"/>
                    <a:pt x="2349935" y="1377097"/>
                    <a:pt x="2348965" y="1683147"/>
                  </a:cubicBezTo>
                  <a:cubicBezTo>
                    <a:pt x="2347609" y="2044440"/>
                    <a:pt x="2343913" y="2406821"/>
                    <a:pt x="2341391" y="2768106"/>
                  </a:cubicBezTo>
                  <a:cubicBezTo>
                    <a:pt x="2338868" y="3129390"/>
                    <a:pt x="2590278" y="3374223"/>
                    <a:pt x="2968104" y="3389015"/>
                  </a:cubicBezTo>
                  <a:cubicBezTo>
                    <a:pt x="3281839" y="3394520"/>
                    <a:pt x="3531841" y="3640448"/>
                    <a:pt x="3525956" y="3937625"/>
                  </a:cubicBezTo>
                  <a:cubicBezTo>
                    <a:pt x="3520071" y="4234802"/>
                    <a:pt x="3260326" y="4471037"/>
                    <a:pt x="2946594" y="4465037"/>
                  </a:cubicBezTo>
                  <a:cubicBezTo>
                    <a:pt x="2637501" y="4462879"/>
                    <a:pt x="2389536" y="4225804"/>
                    <a:pt x="2383446" y="3928544"/>
                  </a:cubicBezTo>
                  <a:cubicBezTo>
                    <a:pt x="2377650" y="3589299"/>
                    <a:pt x="2122748" y="3343337"/>
                    <a:pt x="1767061" y="3332014"/>
                  </a:cubicBezTo>
                  <a:cubicBezTo>
                    <a:pt x="1445183" y="3323138"/>
                    <a:pt x="1206519" y="3090548"/>
                    <a:pt x="1206323" y="2784489"/>
                  </a:cubicBezTo>
                  <a:cubicBezTo>
                    <a:pt x="1205302" y="2596649"/>
                    <a:pt x="1208946" y="2408842"/>
                    <a:pt x="1209091" y="2221010"/>
                  </a:cubicBezTo>
                  <a:close/>
                  <a:moveTo>
                    <a:pt x="3535342" y="1683696"/>
                  </a:moveTo>
                  <a:lnTo>
                    <a:pt x="3527621" y="2789646"/>
                  </a:lnTo>
                  <a:cubicBezTo>
                    <a:pt x="3524152" y="3104518"/>
                    <a:pt x="3276362" y="3343656"/>
                    <a:pt x="2954446" y="3340304"/>
                  </a:cubicBezTo>
                  <a:cubicBezTo>
                    <a:pt x="2632531" y="3336952"/>
                    <a:pt x="2390421" y="3096603"/>
                    <a:pt x="2391430" y="2785029"/>
                  </a:cubicBezTo>
                  <a:cubicBezTo>
                    <a:pt x="2396629" y="2040363"/>
                    <a:pt x="2401827" y="1295697"/>
                    <a:pt x="2408185" y="552144"/>
                  </a:cubicBezTo>
                  <a:cubicBezTo>
                    <a:pt x="2407919" y="256029"/>
                    <a:pt x="2661557" y="14722"/>
                    <a:pt x="2974167" y="14364"/>
                  </a:cubicBezTo>
                  <a:cubicBezTo>
                    <a:pt x="3255285" y="13787"/>
                    <a:pt x="3493048" y="208360"/>
                    <a:pt x="3535535" y="471622"/>
                  </a:cubicBezTo>
                  <a:cubicBezTo>
                    <a:pt x="3541120" y="507018"/>
                    <a:pt x="3543302" y="543495"/>
                    <a:pt x="3541785" y="578841"/>
                  </a:cubicBezTo>
                  <a:cubicBezTo>
                    <a:pt x="3540479" y="947869"/>
                    <a:pt x="3539180" y="1315791"/>
                    <a:pt x="3535342" y="1683696"/>
                  </a:cubicBezTo>
                  <a:close/>
                  <a:moveTo>
                    <a:pt x="595369" y="2245452"/>
                  </a:moveTo>
                  <a:cubicBezTo>
                    <a:pt x="906772" y="2250941"/>
                    <a:pt x="1152404" y="2488000"/>
                    <a:pt x="1157296" y="2789671"/>
                  </a:cubicBezTo>
                  <a:cubicBezTo>
                    <a:pt x="1161238" y="3060399"/>
                    <a:pt x="1334654" y="3282590"/>
                    <a:pt x="1605922" y="3356302"/>
                  </a:cubicBezTo>
                  <a:cubicBezTo>
                    <a:pt x="1664141" y="3371072"/>
                    <a:pt x="1723581" y="3378117"/>
                    <a:pt x="1784225" y="3379645"/>
                  </a:cubicBezTo>
                  <a:cubicBezTo>
                    <a:pt x="2083903" y="3393891"/>
                    <a:pt x="2322636" y="3616537"/>
                    <a:pt x="2333523" y="3895048"/>
                  </a:cubicBezTo>
                  <a:cubicBezTo>
                    <a:pt x="2346696" y="4180204"/>
                    <a:pt x="2122195" y="4425029"/>
                    <a:pt x="1822217" y="4453872"/>
                  </a:cubicBezTo>
                  <a:cubicBezTo>
                    <a:pt x="1490673" y="4492973"/>
                    <a:pt x="1206631" y="4244064"/>
                    <a:pt x="1198432" y="3914746"/>
                  </a:cubicBezTo>
                  <a:cubicBezTo>
                    <a:pt x="1190821" y="3668300"/>
                    <a:pt x="1074289" y="3485179"/>
                    <a:pt x="838221" y="3381880"/>
                  </a:cubicBezTo>
                  <a:cubicBezTo>
                    <a:pt x="759153" y="3345971"/>
                    <a:pt x="664776" y="3330948"/>
                    <a:pt x="576161" y="3325910"/>
                  </a:cubicBezTo>
                  <a:cubicBezTo>
                    <a:pt x="279990" y="3310583"/>
                    <a:pt x="43505" y="3100106"/>
                    <a:pt x="23264" y="2824845"/>
                  </a:cubicBezTo>
                  <a:cubicBezTo>
                    <a:pt x="0" y="2548458"/>
                    <a:pt x="205385" y="2301289"/>
                    <a:pt x="493823" y="2254687"/>
                  </a:cubicBezTo>
                  <a:cubicBezTo>
                    <a:pt x="527687" y="2249400"/>
                    <a:pt x="561520" y="2248531"/>
                    <a:pt x="595369" y="2245452"/>
                  </a:cubicBezTo>
                  <a:close/>
                  <a:moveTo>
                    <a:pt x="30250" y="1657015"/>
                  </a:moveTo>
                  <a:cubicBezTo>
                    <a:pt x="33492" y="1359820"/>
                    <a:pt x="289446" y="1120739"/>
                    <a:pt x="603198" y="1124034"/>
                  </a:cubicBezTo>
                  <a:cubicBezTo>
                    <a:pt x="916949" y="1127330"/>
                    <a:pt x="1169541" y="1369961"/>
                    <a:pt x="1166299" y="1667156"/>
                  </a:cubicBezTo>
                  <a:cubicBezTo>
                    <a:pt x="1163058" y="1964352"/>
                    <a:pt x="908277" y="2202336"/>
                    <a:pt x="594518" y="2200146"/>
                  </a:cubicBezTo>
                  <a:cubicBezTo>
                    <a:pt x="280759" y="2197955"/>
                    <a:pt x="28168" y="1955324"/>
                    <a:pt x="30243" y="1658120"/>
                  </a:cubicBezTo>
                  <a:cubicBezTo>
                    <a:pt x="30243" y="1658120"/>
                    <a:pt x="30250" y="1657015"/>
                    <a:pt x="30250" y="1657015"/>
                  </a:cubicBezTo>
                  <a:close/>
                  <a:moveTo>
                    <a:pt x="1793762" y="8663"/>
                  </a:moveTo>
                  <a:cubicBezTo>
                    <a:pt x="1478846" y="5195"/>
                    <a:pt x="1221731" y="243328"/>
                    <a:pt x="1218482" y="541628"/>
                  </a:cubicBezTo>
                  <a:cubicBezTo>
                    <a:pt x="1215233" y="839928"/>
                    <a:pt x="1466651" y="1083657"/>
                    <a:pt x="1781568" y="1086960"/>
                  </a:cubicBezTo>
                  <a:cubicBezTo>
                    <a:pt x="2096486" y="1090264"/>
                    <a:pt x="2353599" y="852295"/>
                    <a:pt x="2356848" y="553995"/>
                  </a:cubicBezTo>
                  <a:cubicBezTo>
                    <a:pt x="2356864" y="551786"/>
                    <a:pt x="2356871" y="550681"/>
                    <a:pt x="2356887" y="548471"/>
                  </a:cubicBezTo>
                  <a:cubicBezTo>
                    <a:pt x="2356614" y="253461"/>
                    <a:pt x="2105173" y="13047"/>
                    <a:pt x="1793762" y="8663"/>
                  </a:cubicBezTo>
                  <a:close/>
                  <a:moveTo>
                    <a:pt x="586342" y="3371282"/>
                  </a:moveTo>
                  <a:cubicBezTo>
                    <a:pt x="271425" y="3367978"/>
                    <a:pt x="14208" y="3605946"/>
                    <a:pt x="10855" y="3904245"/>
                  </a:cubicBezTo>
                  <a:cubicBezTo>
                    <a:pt x="7503" y="4202545"/>
                    <a:pt x="259231" y="4446275"/>
                    <a:pt x="574147" y="4449744"/>
                  </a:cubicBezTo>
                  <a:cubicBezTo>
                    <a:pt x="889064" y="4453212"/>
                    <a:pt x="1146179" y="4214914"/>
                    <a:pt x="1149428" y="3916614"/>
                  </a:cubicBezTo>
                  <a:cubicBezTo>
                    <a:pt x="1149444" y="3914404"/>
                    <a:pt x="1149452" y="3913299"/>
                    <a:pt x="1149467" y="3911089"/>
                  </a:cubicBezTo>
                  <a:cubicBezTo>
                    <a:pt x="1149194" y="3616079"/>
                    <a:pt x="897753" y="3375666"/>
                    <a:pt x="586342" y="3371282"/>
                  </a:cubicBezTo>
                  <a:close/>
                </a:path>
              </a:pathLst>
            </a:custGeom>
            <a:blipFill>
              <a:blip r:embed="rId2"/>
              <a:stretch>
                <a:fillRect l="-71690" t="-774" r="-88482" b="-7777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028700" y="1579944"/>
            <a:ext cx="8390644" cy="7107930"/>
            <a:chOff x="0" y="0"/>
            <a:chExt cx="11187526" cy="9477240"/>
          </a:xfrm>
        </p:grpSpPr>
        <p:sp>
          <p:nvSpPr>
            <p:cNvPr id="8" name="TextBox 8"/>
            <p:cNvSpPr txBox="1"/>
            <p:nvPr/>
          </p:nvSpPr>
          <p:spPr>
            <a:xfrm>
              <a:off x="0" y="95250"/>
              <a:ext cx="11187526" cy="2327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719"/>
                </a:lnSpc>
              </a:pPr>
              <a:r>
                <a:rPr lang="en-US" sz="6399" b="1">
                  <a:solidFill>
                    <a:srgbClr val="0A1718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Proposed Solution: Corlytica AI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059083"/>
              <a:ext cx="9135015" cy="133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</a:pPr>
              <a:r>
                <a:rPr lang="en-US" sz="2900" b="1">
                  <a:solidFill>
                    <a:srgbClr val="0A1718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A seamless approach for preventive healthcare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5040495"/>
              <a:ext cx="10577320" cy="4436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A1718"/>
                  </a:solidFill>
                  <a:latin typeface="Touvlo"/>
                  <a:ea typeface="Touvlo"/>
                  <a:cs typeface="Touvlo"/>
                  <a:sym typeface="Touvlo"/>
                </a:rPr>
                <a:t>Users input key health metrics / upload simple report</a:t>
              </a:r>
            </a:p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A1718"/>
                  </a:solidFill>
                  <a:latin typeface="Touvlo"/>
                  <a:ea typeface="Touvlo"/>
                  <a:cs typeface="Touvlo"/>
                  <a:sym typeface="Touvlo"/>
                </a:rPr>
                <a:t>AI predicts risk, explains key factors &amp; gives safe wellness tips</a:t>
              </a: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0A1718"/>
                  </a:solidFill>
                  <a:latin typeface="Touvlo"/>
                  <a:ea typeface="Touvlo"/>
                  <a:cs typeface="Touvlo"/>
                  <a:sym typeface="Touvlo"/>
                </a:rPr>
                <a:t>Flow:</a:t>
              </a: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0A1718"/>
                  </a:solidFill>
                  <a:latin typeface="Touvlo"/>
                  <a:ea typeface="Touvlo"/>
                  <a:cs typeface="Touvlo"/>
                  <a:sym typeface="Touvlo"/>
                </a:rPr>
                <a:t> Patient Data → Risk Score → Explainability → precaution and meaasurements</a:t>
              </a:r>
            </a:p>
            <a:p>
              <a:pPr marL="0" lvl="0" indent="0" algn="l">
                <a:lnSpc>
                  <a:spcPts val="3359"/>
                </a:lnSpc>
              </a:pPr>
              <a:endParaRPr lang="en-US" sz="2400">
                <a:solidFill>
                  <a:srgbClr val="0A1718"/>
                </a:solidFill>
                <a:latin typeface="Touvlo"/>
                <a:ea typeface="Touvlo"/>
                <a:cs typeface="Touvlo"/>
                <a:sym typeface="Touvlo"/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>
            <a:off x="11464220" y="8642383"/>
            <a:ext cx="1285596" cy="1231835"/>
          </a:xfrm>
          <a:custGeom>
            <a:avLst/>
            <a:gdLst/>
            <a:ahLst/>
            <a:cxnLst/>
            <a:rect l="l" t="t" r="r" b="b"/>
            <a:pathLst>
              <a:path w="1285596" h="1231835">
                <a:moveTo>
                  <a:pt x="0" y="0"/>
                </a:moveTo>
                <a:lnTo>
                  <a:pt x="1285596" y="0"/>
                </a:lnTo>
                <a:lnTo>
                  <a:pt x="1285596" y="1231834"/>
                </a:lnTo>
                <a:lnTo>
                  <a:pt x="0" y="12318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973704" y="348092"/>
            <a:ext cx="1285596" cy="1231835"/>
          </a:xfrm>
          <a:custGeom>
            <a:avLst/>
            <a:gdLst/>
            <a:ahLst/>
            <a:cxnLst/>
            <a:rect l="l" t="t" r="r" b="b"/>
            <a:pathLst>
              <a:path w="1285596" h="1231835">
                <a:moveTo>
                  <a:pt x="0" y="0"/>
                </a:moveTo>
                <a:lnTo>
                  <a:pt x="1285596" y="0"/>
                </a:lnTo>
                <a:lnTo>
                  <a:pt x="1285596" y="1231835"/>
                </a:lnTo>
                <a:lnTo>
                  <a:pt x="0" y="12318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itm demo vid">
            <a:hlinkClick r:id="" action="ppaction://media"/>
            <a:extLst>
              <a:ext uri="{FF2B5EF4-FFF2-40B4-BE49-F238E27FC236}">
                <a16:creationId xmlns:a16="http://schemas.microsoft.com/office/drawing/2014/main" id="{FFD587BB-31C1-0F30-E798-6C577D5547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7" y="0"/>
            <a:ext cx="18286513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380207" cy="10287000"/>
            <a:chOff x="0" y="0"/>
            <a:chExt cx="194375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43758" cy="2709333"/>
            </a:xfrm>
            <a:custGeom>
              <a:avLst/>
              <a:gdLst/>
              <a:ahLst/>
              <a:cxnLst/>
              <a:rect l="l" t="t" r="r" b="b"/>
              <a:pathLst>
                <a:path w="1943758" h="2709333">
                  <a:moveTo>
                    <a:pt x="0" y="0"/>
                  </a:moveTo>
                  <a:lnTo>
                    <a:pt x="1943758" y="0"/>
                  </a:lnTo>
                  <a:lnTo>
                    <a:pt x="194375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0E1D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94375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3428886"/>
            <a:ext cx="5772591" cy="3646264"/>
            <a:chOff x="0" y="0"/>
            <a:chExt cx="7696787" cy="4861685"/>
          </a:xfrm>
        </p:grpSpPr>
        <p:sp>
          <p:nvSpPr>
            <p:cNvPr id="6" name="TextBox 6"/>
            <p:cNvSpPr txBox="1"/>
            <p:nvPr/>
          </p:nvSpPr>
          <p:spPr>
            <a:xfrm>
              <a:off x="0" y="95250"/>
              <a:ext cx="7696787" cy="2327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719"/>
                </a:lnSpc>
              </a:pPr>
              <a:r>
                <a:rPr lang="en-US" sz="6399" b="1">
                  <a:solidFill>
                    <a:srgbClr val="0A1718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Tech Stack Overview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772535"/>
              <a:ext cx="5972555" cy="2089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</a:pPr>
              <a:r>
                <a:rPr lang="en-US" sz="3000" b="1">
                  <a:solidFill>
                    <a:srgbClr val="0A1718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Explore our architecture and tools for Corlytica AI.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778101" y="9479780"/>
            <a:ext cx="6235432" cy="3081269"/>
            <a:chOff x="0" y="0"/>
            <a:chExt cx="8313909" cy="410835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78480" cy="4108359"/>
            </a:xfrm>
            <a:custGeom>
              <a:avLst/>
              <a:gdLst/>
              <a:ahLst/>
              <a:cxnLst/>
              <a:rect l="l" t="t" r="r" b="b"/>
              <a:pathLst>
                <a:path w="4078480" h="4108359">
                  <a:moveTo>
                    <a:pt x="0" y="0"/>
                  </a:moveTo>
                  <a:lnTo>
                    <a:pt x="4078480" y="0"/>
                  </a:lnTo>
                  <a:lnTo>
                    <a:pt x="4078480" y="4108359"/>
                  </a:lnTo>
                  <a:lnTo>
                    <a:pt x="0" y="41083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4235429" y="0"/>
              <a:ext cx="4078480" cy="4108359"/>
            </a:xfrm>
            <a:custGeom>
              <a:avLst/>
              <a:gdLst/>
              <a:ahLst/>
              <a:cxnLst/>
              <a:rect l="l" t="t" r="r" b="b"/>
              <a:pathLst>
                <a:path w="4078480" h="4108359">
                  <a:moveTo>
                    <a:pt x="0" y="0"/>
                  </a:moveTo>
                  <a:lnTo>
                    <a:pt x="4078480" y="0"/>
                  </a:lnTo>
                  <a:lnTo>
                    <a:pt x="4078480" y="4108359"/>
                  </a:lnTo>
                  <a:lnTo>
                    <a:pt x="0" y="41083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028700" y="1028700"/>
            <a:ext cx="1285596" cy="1231835"/>
          </a:xfrm>
          <a:custGeom>
            <a:avLst/>
            <a:gdLst/>
            <a:ahLst/>
            <a:cxnLst/>
            <a:rect l="l" t="t" r="r" b="b"/>
            <a:pathLst>
              <a:path w="1285596" h="1231835">
                <a:moveTo>
                  <a:pt x="0" y="0"/>
                </a:moveTo>
                <a:lnTo>
                  <a:pt x="1285596" y="0"/>
                </a:lnTo>
                <a:lnTo>
                  <a:pt x="1285596" y="1231835"/>
                </a:lnTo>
                <a:lnTo>
                  <a:pt x="0" y="12318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380207" y="2193860"/>
            <a:ext cx="10907793" cy="6024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96"/>
              </a:lnSpc>
            </a:pPr>
            <a:r>
              <a:rPr lang="en-US" sz="3783" b="1">
                <a:solidFill>
                  <a:srgbClr val="0A1718"/>
                </a:solidFill>
                <a:latin typeface="Touvlo Bold"/>
                <a:ea typeface="Touvlo Bold"/>
                <a:cs typeface="Touvlo Bold"/>
                <a:sym typeface="Touvlo Bold"/>
              </a:rPr>
              <a:t>Tech Stack (MVP):</a:t>
            </a:r>
          </a:p>
          <a:p>
            <a:pPr marL="816761" lvl="1" indent="-408381" algn="just">
              <a:lnSpc>
                <a:spcPts val="5296"/>
              </a:lnSpc>
              <a:buFont typeface="Arial"/>
              <a:buChar char="•"/>
            </a:pPr>
            <a:r>
              <a:rPr lang="en-US" sz="3783">
                <a:solidFill>
                  <a:srgbClr val="0A1718"/>
                </a:solidFill>
                <a:latin typeface="Touvlo"/>
                <a:ea typeface="Touvlo"/>
                <a:cs typeface="Touvlo"/>
                <a:sym typeface="Touvlo"/>
              </a:rPr>
              <a:t>Python, Scikit-learn / XGBoost</a:t>
            </a:r>
          </a:p>
          <a:p>
            <a:pPr marL="816761" lvl="1" indent="-408381" algn="just">
              <a:lnSpc>
                <a:spcPts val="5296"/>
              </a:lnSpc>
              <a:buFont typeface="Arial"/>
              <a:buChar char="•"/>
            </a:pPr>
            <a:r>
              <a:rPr lang="en-US" sz="3783">
                <a:solidFill>
                  <a:srgbClr val="0A1718"/>
                </a:solidFill>
                <a:latin typeface="Touvlo"/>
                <a:ea typeface="Touvlo"/>
                <a:cs typeface="Touvlo"/>
                <a:sym typeface="Touvlo"/>
              </a:rPr>
              <a:t>FastAPI (model API)</a:t>
            </a:r>
          </a:p>
          <a:p>
            <a:pPr marL="816761" lvl="1" indent="-408381" algn="just">
              <a:lnSpc>
                <a:spcPts val="5296"/>
              </a:lnSpc>
              <a:buFont typeface="Arial"/>
              <a:buChar char="•"/>
            </a:pPr>
            <a:r>
              <a:rPr lang="en-US" sz="3783">
                <a:solidFill>
                  <a:srgbClr val="0A1718"/>
                </a:solidFill>
                <a:latin typeface="Touvlo"/>
                <a:ea typeface="Touvlo"/>
                <a:cs typeface="Touvlo"/>
                <a:sym typeface="Touvlo"/>
              </a:rPr>
              <a:t>Streamlit + Plotly (dashboard &amp; charts)</a:t>
            </a:r>
          </a:p>
          <a:p>
            <a:pPr marL="816761" lvl="1" indent="-408381" algn="just">
              <a:lnSpc>
                <a:spcPts val="5296"/>
              </a:lnSpc>
              <a:buFont typeface="Arial"/>
              <a:buChar char="•"/>
            </a:pPr>
            <a:r>
              <a:rPr lang="en-US" sz="3783">
                <a:solidFill>
                  <a:srgbClr val="0A1718"/>
                </a:solidFill>
                <a:latin typeface="Touvlo"/>
                <a:ea typeface="Touvlo"/>
                <a:cs typeface="Touvlo"/>
                <a:sym typeface="Touvlo"/>
              </a:rPr>
              <a:t>Streamlit Cloud / Render (deployment)</a:t>
            </a:r>
          </a:p>
          <a:p>
            <a:pPr algn="just">
              <a:lnSpc>
                <a:spcPts val="5296"/>
              </a:lnSpc>
            </a:pPr>
            <a:r>
              <a:rPr lang="en-US" sz="3783" b="1">
                <a:solidFill>
                  <a:srgbClr val="0A1718"/>
                </a:solidFill>
                <a:latin typeface="Touvlo Bold"/>
                <a:ea typeface="Touvlo Bold"/>
                <a:cs typeface="Touvlo Bold"/>
                <a:sym typeface="Touvlo Bold"/>
              </a:rPr>
              <a:t>Architecture Roadmap:</a:t>
            </a:r>
          </a:p>
          <a:p>
            <a:pPr algn="just">
              <a:lnSpc>
                <a:spcPts val="5296"/>
              </a:lnSpc>
            </a:pPr>
            <a:r>
              <a:rPr lang="en-US" sz="3783">
                <a:solidFill>
                  <a:srgbClr val="0A1718"/>
                </a:solidFill>
                <a:latin typeface="Touvlo"/>
                <a:ea typeface="Touvlo"/>
                <a:cs typeface="Touvlo"/>
                <a:sym typeface="Touvlo"/>
              </a:rPr>
              <a:t>Dataset→Model Training→FastAPI → Streamlit UI → Cloud Hosting</a:t>
            </a:r>
          </a:p>
          <a:p>
            <a:pPr algn="just">
              <a:lnSpc>
                <a:spcPts val="5717"/>
              </a:lnSpc>
              <a:spcBef>
                <a:spcPct val="0"/>
              </a:spcBef>
            </a:pPr>
            <a:endParaRPr lang="en-US" sz="3783">
              <a:solidFill>
                <a:srgbClr val="0A1718"/>
              </a:solidFill>
              <a:latin typeface="Touvlo"/>
              <a:ea typeface="Touvlo"/>
              <a:cs typeface="Touvlo"/>
              <a:sym typeface="Touvl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19" r="-2319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925708" cy="10287000"/>
            <a:chOff x="0" y="0"/>
            <a:chExt cx="2087429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87429" cy="2709333"/>
            </a:xfrm>
            <a:custGeom>
              <a:avLst/>
              <a:gdLst/>
              <a:ahLst/>
              <a:cxnLst/>
              <a:rect l="l" t="t" r="r" b="b"/>
              <a:pathLst>
                <a:path w="2087429" h="2709333">
                  <a:moveTo>
                    <a:pt x="97681" y="0"/>
                  </a:moveTo>
                  <a:lnTo>
                    <a:pt x="1989748" y="0"/>
                  </a:lnTo>
                  <a:cubicBezTo>
                    <a:pt x="2043696" y="0"/>
                    <a:pt x="2087429" y="43733"/>
                    <a:pt x="2087429" y="97681"/>
                  </a:cubicBezTo>
                  <a:lnTo>
                    <a:pt x="2087429" y="2611652"/>
                  </a:lnTo>
                  <a:cubicBezTo>
                    <a:pt x="2087429" y="2665600"/>
                    <a:pt x="2043696" y="2709333"/>
                    <a:pt x="1989748" y="2709333"/>
                  </a:cubicBezTo>
                  <a:lnTo>
                    <a:pt x="97681" y="2709333"/>
                  </a:lnTo>
                  <a:cubicBezTo>
                    <a:pt x="43733" y="2709333"/>
                    <a:pt x="0" y="2665600"/>
                    <a:pt x="0" y="2611652"/>
                  </a:cubicBezTo>
                  <a:lnTo>
                    <a:pt x="0" y="97681"/>
                  </a:lnTo>
                  <a:cubicBezTo>
                    <a:pt x="0" y="43733"/>
                    <a:pt x="43733" y="0"/>
                    <a:pt x="97681" y="0"/>
                  </a:cubicBezTo>
                  <a:close/>
                </a:path>
              </a:pathLst>
            </a:custGeom>
            <a:solidFill>
              <a:srgbClr val="D0E1D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087429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52567" y="1259996"/>
            <a:ext cx="7143774" cy="7767008"/>
            <a:chOff x="0" y="0"/>
            <a:chExt cx="5036820" cy="5476240"/>
          </a:xfrm>
        </p:grpSpPr>
        <p:sp>
          <p:nvSpPr>
            <p:cNvPr id="6" name="Freeform 6"/>
            <p:cNvSpPr/>
            <p:nvPr/>
          </p:nvSpPr>
          <p:spPr>
            <a:xfrm>
              <a:off x="0" y="-2540"/>
              <a:ext cx="5049520" cy="5480050"/>
            </a:xfrm>
            <a:custGeom>
              <a:avLst/>
              <a:gdLst/>
              <a:ahLst/>
              <a:cxnLst/>
              <a:rect l="l" t="t" r="r" b="b"/>
              <a:pathLst>
                <a:path w="5049520" h="5480050">
                  <a:moveTo>
                    <a:pt x="4419600" y="229870"/>
                  </a:moveTo>
                  <a:cubicBezTo>
                    <a:pt x="4417060" y="110490"/>
                    <a:pt x="4320540" y="15240"/>
                    <a:pt x="4201160" y="6350"/>
                  </a:cubicBezTo>
                  <a:lnTo>
                    <a:pt x="4199890" y="6350"/>
                  </a:lnTo>
                  <a:cubicBezTo>
                    <a:pt x="4199890" y="6350"/>
                    <a:pt x="3069590" y="0"/>
                    <a:pt x="3017520" y="6350"/>
                  </a:cubicBezTo>
                  <a:cubicBezTo>
                    <a:pt x="2886710" y="10160"/>
                    <a:pt x="2783840" y="114300"/>
                    <a:pt x="2786380" y="241300"/>
                  </a:cubicBezTo>
                  <a:cubicBezTo>
                    <a:pt x="2787650" y="255270"/>
                    <a:pt x="2788920" y="270510"/>
                    <a:pt x="2792730" y="284480"/>
                  </a:cubicBezTo>
                  <a:cubicBezTo>
                    <a:pt x="2820670" y="513080"/>
                    <a:pt x="2950210" y="1558290"/>
                    <a:pt x="2959100" y="1578610"/>
                  </a:cubicBezTo>
                  <a:lnTo>
                    <a:pt x="2960370" y="1578610"/>
                  </a:lnTo>
                  <a:cubicBezTo>
                    <a:pt x="2973070" y="1700530"/>
                    <a:pt x="3077210" y="1791970"/>
                    <a:pt x="3200400" y="1788160"/>
                  </a:cubicBezTo>
                  <a:cubicBezTo>
                    <a:pt x="3270250" y="1786890"/>
                    <a:pt x="3336290" y="1755140"/>
                    <a:pt x="3380740" y="1700530"/>
                  </a:cubicBezTo>
                  <a:lnTo>
                    <a:pt x="3382010" y="1700530"/>
                  </a:lnTo>
                  <a:cubicBezTo>
                    <a:pt x="3382010" y="1700530"/>
                    <a:pt x="4356100" y="410210"/>
                    <a:pt x="4371340" y="375920"/>
                  </a:cubicBezTo>
                  <a:cubicBezTo>
                    <a:pt x="4404360" y="334010"/>
                    <a:pt x="4422140" y="283210"/>
                    <a:pt x="4419600" y="229870"/>
                  </a:cubicBezTo>
                  <a:close/>
                  <a:moveTo>
                    <a:pt x="5031740" y="3153410"/>
                  </a:moveTo>
                  <a:lnTo>
                    <a:pt x="5031740" y="3150870"/>
                  </a:lnTo>
                  <a:cubicBezTo>
                    <a:pt x="5049520" y="3067050"/>
                    <a:pt x="5020310" y="2979420"/>
                    <a:pt x="4954270" y="2923540"/>
                  </a:cubicBezTo>
                  <a:cubicBezTo>
                    <a:pt x="4902200" y="2879090"/>
                    <a:pt x="4833620" y="2858770"/>
                    <a:pt x="4766310" y="2866390"/>
                  </a:cubicBezTo>
                  <a:cubicBezTo>
                    <a:pt x="4690110" y="2860040"/>
                    <a:pt x="3342640" y="3012440"/>
                    <a:pt x="3342640" y="3012440"/>
                  </a:cubicBezTo>
                  <a:cubicBezTo>
                    <a:pt x="3282950" y="3018790"/>
                    <a:pt x="3228340" y="3046730"/>
                    <a:pt x="3188970" y="3091180"/>
                  </a:cubicBezTo>
                  <a:cubicBezTo>
                    <a:pt x="3103880" y="3186430"/>
                    <a:pt x="3111500" y="3331210"/>
                    <a:pt x="3204210" y="3418840"/>
                  </a:cubicBezTo>
                  <a:cubicBezTo>
                    <a:pt x="3214370" y="3439160"/>
                    <a:pt x="3978910" y="4147820"/>
                    <a:pt x="4130040" y="4287520"/>
                  </a:cubicBezTo>
                  <a:lnTo>
                    <a:pt x="4319270" y="4438650"/>
                  </a:lnTo>
                  <a:lnTo>
                    <a:pt x="4326890" y="4445000"/>
                  </a:lnTo>
                  <a:lnTo>
                    <a:pt x="4329430" y="4447540"/>
                  </a:lnTo>
                  <a:cubicBezTo>
                    <a:pt x="4431030" y="4525010"/>
                    <a:pt x="4575810" y="4512310"/>
                    <a:pt x="4660900" y="4417060"/>
                  </a:cubicBezTo>
                  <a:cubicBezTo>
                    <a:pt x="4676140" y="4399280"/>
                    <a:pt x="4690110" y="4377690"/>
                    <a:pt x="4699000" y="4356100"/>
                  </a:cubicBezTo>
                  <a:cubicBezTo>
                    <a:pt x="4737100" y="4321810"/>
                    <a:pt x="5016500" y="3221990"/>
                    <a:pt x="5030470" y="3154680"/>
                  </a:cubicBezTo>
                  <a:cubicBezTo>
                    <a:pt x="5031740" y="3154680"/>
                    <a:pt x="5031740" y="3154680"/>
                    <a:pt x="5031740" y="3153410"/>
                  </a:cubicBezTo>
                  <a:close/>
                  <a:moveTo>
                    <a:pt x="3111500" y="2967990"/>
                  </a:moveTo>
                  <a:lnTo>
                    <a:pt x="3253740" y="2929890"/>
                  </a:lnTo>
                  <a:cubicBezTo>
                    <a:pt x="3516630" y="2860040"/>
                    <a:pt x="3930650" y="2837180"/>
                    <a:pt x="4206240" y="2769870"/>
                  </a:cubicBezTo>
                  <a:lnTo>
                    <a:pt x="4237990" y="2762250"/>
                  </a:lnTo>
                  <a:lnTo>
                    <a:pt x="4249420" y="2762250"/>
                  </a:lnTo>
                  <a:cubicBezTo>
                    <a:pt x="4333240" y="2736850"/>
                    <a:pt x="4415790" y="2706370"/>
                    <a:pt x="4495800" y="2670810"/>
                  </a:cubicBezTo>
                  <a:cubicBezTo>
                    <a:pt x="4862830" y="2523490"/>
                    <a:pt x="5040630" y="2106930"/>
                    <a:pt x="4893310" y="1739900"/>
                  </a:cubicBezTo>
                  <a:cubicBezTo>
                    <a:pt x="4787900" y="1478280"/>
                    <a:pt x="4538980" y="1301750"/>
                    <a:pt x="4257040" y="1290320"/>
                  </a:cubicBezTo>
                  <a:cubicBezTo>
                    <a:pt x="4061460" y="1281430"/>
                    <a:pt x="3870960" y="1353820"/>
                    <a:pt x="3731260" y="1489710"/>
                  </a:cubicBezTo>
                  <a:cubicBezTo>
                    <a:pt x="3727450" y="1492250"/>
                    <a:pt x="3724910" y="1494790"/>
                    <a:pt x="3722370" y="1498600"/>
                  </a:cubicBezTo>
                  <a:cubicBezTo>
                    <a:pt x="3721100" y="1498600"/>
                    <a:pt x="3719830" y="1499870"/>
                    <a:pt x="3719830" y="1501140"/>
                  </a:cubicBezTo>
                  <a:lnTo>
                    <a:pt x="3713480" y="1507490"/>
                  </a:lnTo>
                  <a:lnTo>
                    <a:pt x="3710940" y="1510030"/>
                  </a:lnTo>
                  <a:cubicBezTo>
                    <a:pt x="3685540" y="1536700"/>
                    <a:pt x="3622040" y="1620520"/>
                    <a:pt x="3611880" y="1631950"/>
                  </a:cubicBezTo>
                  <a:cubicBezTo>
                    <a:pt x="3549650" y="1704340"/>
                    <a:pt x="3497580" y="1819910"/>
                    <a:pt x="3276600" y="1898650"/>
                  </a:cubicBezTo>
                  <a:cubicBezTo>
                    <a:pt x="3098800" y="1962150"/>
                    <a:pt x="2994660" y="1884680"/>
                    <a:pt x="2929890" y="1794510"/>
                  </a:cubicBezTo>
                  <a:cubicBezTo>
                    <a:pt x="2895600" y="1744980"/>
                    <a:pt x="2871470" y="1689100"/>
                    <a:pt x="2856230" y="1630680"/>
                  </a:cubicBezTo>
                  <a:lnTo>
                    <a:pt x="2823210" y="1498600"/>
                  </a:lnTo>
                  <a:lnTo>
                    <a:pt x="2739390" y="902970"/>
                  </a:lnTo>
                  <a:cubicBezTo>
                    <a:pt x="2713990" y="716280"/>
                    <a:pt x="2691130" y="530860"/>
                    <a:pt x="2661920" y="345440"/>
                  </a:cubicBezTo>
                  <a:cubicBezTo>
                    <a:pt x="2632710" y="160020"/>
                    <a:pt x="2470150" y="17780"/>
                    <a:pt x="2286000" y="3810"/>
                  </a:cubicBezTo>
                  <a:lnTo>
                    <a:pt x="505460" y="3810"/>
                  </a:lnTo>
                  <a:cubicBezTo>
                    <a:pt x="261620" y="3810"/>
                    <a:pt x="63500" y="201930"/>
                    <a:pt x="63500" y="445770"/>
                  </a:cubicBezTo>
                  <a:cubicBezTo>
                    <a:pt x="63500" y="463550"/>
                    <a:pt x="64770" y="482600"/>
                    <a:pt x="67310" y="500380"/>
                  </a:cubicBezTo>
                  <a:lnTo>
                    <a:pt x="378460" y="2940050"/>
                  </a:lnTo>
                  <a:lnTo>
                    <a:pt x="382270" y="2961640"/>
                  </a:lnTo>
                  <a:cubicBezTo>
                    <a:pt x="420370" y="3194050"/>
                    <a:pt x="610870" y="3350260"/>
                    <a:pt x="835660" y="3421380"/>
                  </a:cubicBezTo>
                  <a:cubicBezTo>
                    <a:pt x="1212850" y="3540760"/>
                    <a:pt x="1558290" y="3990340"/>
                    <a:pt x="1167130" y="4499610"/>
                  </a:cubicBezTo>
                  <a:cubicBezTo>
                    <a:pt x="1074420" y="4618990"/>
                    <a:pt x="1018540" y="4641850"/>
                    <a:pt x="935990" y="4767580"/>
                  </a:cubicBezTo>
                  <a:cubicBezTo>
                    <a:pt x="820420" y="4944110"/>
                    <a:pt x="845820" y="5109210"/>
                    <a:pt x="932180" y="5259070"/>
                  </a:cubicBezTo>
                  <a:cubicBezTo>
                    <a:pt x="1018540" y="5408930"/>
                    <a:pt x="1215390" y="5473700"/>
                    <a:pt x="1385570" y="5473700"/>
                  </a:cubicBezTo>
                  <a:lnTo>
                    <a:pt x="3183890" y="5478780"/>
                  </a:lnTo>
                  <a:cubicBezTo>
                    <a:pt x="3340100" y="5477510"/>
                    <a:pt x="3495040" y="5478780"/>
                    <a:pt x="3651250" y="5478780"/>
                  </a:cubicBezTo>
                  <a:lnTo>
                    <a:pt x="4108450" y="5478780"/>
                  </a:lnTo>
                  <a:cubicBezTo>
                    <a:pt x="4277360" y="5480050"/>
                    <a:pt x="4429760" y="5379720"/>
                    <a:pt x="4495800" y="5223510"/>
                  </a:cubicBezTo>
                  <a:cubicBezTo>
                    <a:pt x="4558030" y="5074920"/>
                    <a:pt x="4525010" y="4885690"/>
                    <a:pt x="4417060" y="4779010"/>
                  </a:cubicBezTo>
                  <a:lnTo>
                    <a:pt x="3705860" y="4075430"/>
                  </a:lnTo>
                  <a:lnTo>
                    <a:pt x="3007360" y="3379470"/>
                  </a:lnTo>
                  <a:cubicBezTo>
                    <a:pt x="2875280" y="3248660"/>
                    <a:pt x="2933700" y="3020060"/>
                    <a:pt x="3111500" y="2967990"/>
                  </a:cubicBezTo>
                  <a:close/>
                  <a:moveTo>
                    <a:pt x="594360" y="3484880"/>
                  </a:moveTo>
                  <a:cubicBezTo>
                    <a:pt x="922020" y="3484880"/>
                    <a:pt x="1188720" y="3751580"/>
                    <a:pt x="1188720" y="4079240"/>
                  </a:cubicBezTo>
                  <a:cubicBezTo>
                    <a:pt x="1188720" y="4406900"/>
                    <a:pt x="922020" y="4673600"/>
                    <a:pt x="594360" y="4673600"/>
                  </a:cubicBezTo>
                  <a:cubicBezTo>
                    <a:pt x="266700" y="4673600"/>
                    <a:pt x="0" y="4406900"/>
                    <a:pt x="0" y="4079240"/>
                  </a:cubicBezTo>
                  <a:cubicBezTo>
                    <a:pt x="0" y="3751580"/>
                    <a:pt x="266700" y="3484880"/>
                    <a:pt x="594360" y="3484880"/>
                  </a:cubicBezTo>
                  <a:close/>
                </a:path>
              </a:pathLst>
            </a:custGeom>
            <a:blipFill>
              <a:blip r:embed="rId2"/>
              <a:stretch>
                <a:fillRect l="-50535" t="-980" r="-14196" b="15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3320056" y="8411086"/>
            <a:ext cx="1285596" cy="1231835"/>
          </a:xfrm>
          <a:custGeom>
            <a:avLst/>
            <a:gdLst/>
            <a:ahLst/>
            <a:cxnLst/>
            <a:rect l="l" t="t" r="r" b="b"/>
            <a:pathLst>
              <a:path w="1285596" h="1231835">
                <a:moveTo>
                  <a:pt x="0" y="0"/>
                </a:moveTo>
                <a:lnTo>
                  <a:pt x="1285596" y="0"/>
                </a:lnTo>
                <a:lnTo>
                  <a:pt x="1285596" y="1231835"/>
                </a:lnTo>
                <a:lnTo>
                  <a:pt x="0" y="12318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110745" y="1840597"/>
            <a:ext cx="1285596" cy="1231835"/>
          </a:xfrm>
          <a:custGeom>
            <a:avLst/>
            <a:gdLst/>
            <a:ahLst/>
            <a:cxnLst/>
            <a:rect l="l" t="t" r="r" b="b"/>
            <a:pathLst>
              <a:path w="1285596" h="1231835">
                <a:moveTo>
                  <a:pt x="0" y="0"/>
                </a:moveTo>
                <a:lnTo>
                  <a:pt x="1285596" y="0"/>
                </a:lnTo>
                <a:lnTo>
                  <a:pt x="1285596" y="1231835"/>
                </a:lnTo>
                <a:lnTo>
                  <a:pt x="0" y="12318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714529" y="127788"/>
            <a:ext cx="7342351" cy="1739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47"/>
              </a:lnSpc>
            </a:pPr>
            <a:r>
              <a:rPr lang="en-US" sz="6426" b="1">
                <a:solidFill>
                  <a:srgbClr val="0A1718"/>
                </a:solidFill>
                <a:latin typeface="Touvlo Bold"/>
                <a:ea typeface="Touvlo Bold"/>
                <a:cs typeface="Touvlo Bold"/>
                <a:sym typeface="Touvlo Bold"/>
              </a:rPr>
              <a:t>Challenges &amp; Feasibility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14529" y="2331723"/>
            <a:ext cx="7342351" cy="1051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17"/>
              </a:lnSpc>
            </a:pPr>
            <a:r>
              <a:rPr lang="en-US" sz="3012" b="1">
                <a:solidFill>
                  <a:srgbClr val="0A1718"/>
                </a:solidFill>
                <a:latin typeface="Touvlo Bold"/>
                <a:ea typeface="Touvlo Bold"/>
                <a:cs typeface="Touvlo Bold"/>
                <a:sym typeface="Touvlo Bold"/>
              </a:rPr>
              <a:t>Navigating obstacles for successful implementation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55669" y="3729001"/>
            <a:ext cx="5533952" cy="7374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543" b="1" dirty="0">
                <a:solidFill>
                  <a:srgbClr val="0A1718"/>
                </a:solidFill>
                <a:latin typeface="Touvlo Bold"/>
                <a:ea typeface="Touvlo Bold"/>
                <a:cs typeface="Touvlo Bold"/>
                <a:sym typeface="Touvlo Bold"/>
              </a:rPr>
              <a:t>Challenges:</a:t>
            </a:r>
          </a:p>
          <a:p>
            <a:pPr marL="549233" lvl="1" indent="-274617" algn="l">
              <a:lnSpc>
                <a:spcPts val="3561"/>
              </a:lnSpc>
              <a:buFont typeface="Arial"/>
              <a:buChar char="•"/>
            </a:pPr>
            <a:r>
              <a:rPr lang="en-US" sz="2543" dirty="0">
                <a:solidFill>
                  <a:srgbClr val="0A1718"/>
                </a:solidFill>
                <a:latin typeface="Touvlo"/>
                <a:ea typeface="Touvlo"/>
                <a:cs typeface="Touvlo"/>
                <a:sym typeface="Touvlo"/>
              </a:rPr>
              <a:t>Text Extraction and Data Cleaning</a:t>
            </a:r>
          </a:p>
          <a:p>
            <a:pPr marL="549233" lvl="1" indent="-274617" algn="l">
              <a:lnSpc>
                <a:spcPts val="3561"/>
              </a:lnSpc>
              <a:buFont typeface="Arial"/>
              <a:buChar char="•"/>
            </a:pPr>
            <a:r>
              <a:rPr lang="en-US" sz="2543" dirty="0">
                <a:solidFill>
                  <a:srgbClr val="0A1718"/>
                </a:solidFill>
                <a:latin typeface="Touvlo"/>
                <a:ea typeface="Touvlo"/>
                <a:cs typeface="Touvlo"/>
                <a:sym typeface="Touvlo"/>
              </a:rPr>
              <a:t>Balancing speed vs accuracy</a:t>
            </a:r>
          </a:p>
          <a:p>
            <a:pPr marL="549233" lvl="1" indent="-274617" algn="l">
              <a:lnSpc>
                <a:spcPts val="3561"/>
              </a:lnSpc>
              <a:buFont typeface="Arial"/>
              <a:buChar char="•"/>
            </a:pPr>
            <a:r>
              <a:rPr lang="en-US" sz="2543" dirty="0">
                <a:solidFill>
                  <a:srgbClr val="0A1718"/>
                </a:solidFill>
                <a:latin typeface="Touvlo"/>
                <a:ea typeface="Touvlo"/>
                <a:cs typeface="Touvlo"/>
                <a:sym typeface="Touvlo"/>
              </a:rPr>
              <a:t>Explaining results in plain language</a:t>
            </a:r>
          </a:p>
          <a:p>
            <a:pPr algn="l">
              <a:lnSpc>
                <a:spcPts val="3561"/>
              </a:lnSpc>
            </a:pPr>
            <a:r>
              <a:rPr lang="en-US" sz="2543" dirty="0">
                <a:solidFill>
                  <a:srgbClr val="0A1718"/>
                </a:solidFill>
                <a:latin typeface="Touvlo"/>
                <a:ea typeface="Touvlo"/>
                <a:cs typeface="Touvlo"/>
                <a:sym typeface="Touvlo"/>
              </a:rPr>
              <a:t>F</a:t>
            </a:r>
            <a:r>
              <a:rPr lang="en-US" sz="2543" b="1" dirty="0">
                <a:solidFill>
                  <a:srgbClr val="0A1718"/>
                </a:solidFill>
                <a:latin typeface="Touvlo Bold"/>
                <a:ea typeface="Touvlo Bold"/>
                <a:cs typeface="Touvlo Bold"/>
                <a:sym typeface="Touvlo Bold"/>
              </a:rPr>
              <a:t>easibility:</a:t>
            </a:r>
          </a:p>
          <a:p>
            <a:pPr marL="549233" lvl="1" indent="-274617" algn="l">
              <a:lnSpc>
                <a:spcPts val="3561"/>
              </a:lnSpc>
              <a:buFont typeface="Arial"/>
              <a:buChar char="•"/>
            </a:pPr>
            <a:r>
              <a:rPr lang="en-US" sz="2543" dirty="0">
                <a:solidFill>
                  <a:srgbClr val="0A1718"/>
                </a:solidFill>
                <a:latin typeface="Touvlo"/>
                <a:ea typeface="Touvlo"/>
                <a:cs typeface="Touvlo"/>
                <a:sym typeface="Touvlo"/>
              </a:rPr>
              <a:t>Lightweight model → runs in </a:t>
            </a:r>
            <a:r>
              <a:rPr lang="en-US" sz="2543" dirty="0" err="1">
                <a:solidFill>
                  <a:srgbClr val="0A1718"/>
                </a:solidFill>
                <a:latin typeface="Touvlo"/>
                <a:ea typeface="Touvlo"/>
                <a:cs typeface="Touvlo"/>
                <a:sym typeface="Touvlo"/>
              </a:rPr>
              <a:t>ms</a:t>
            </a:r>
            <a:endParaRPr lang="en-US" sz="2543" dirty="0">
              <a:solidFill>
                <a:srgbClr val="0A1718"/>
              </a:solidFill>
              <a:latin typeface="Touvlo"/>
              <a:ea typeface="Touvlo"/>
              <a:cs typeface="Touvlo"/>
              <a:sym typeface="Touvlo"/>
            </a:endParaRPr>
          </a:p>
          <a:p>
            <a:pPr marL="549233" lvl="1" indent="-274617" algn="l">
              <a:lnSpc>
                <a:spcPts val="3561"/>
              </a:lnSpc>
              <a:buFont typeface="Arial"/>
              <a:buChar char="•"/>
            </a:pPr>
            <a:r>
              <a:rPr lang="en-US" sz="2543" dirty="0" err="1">
                <a:solidFill>
                  <a:srgbClr val="0A1718"/>
                </a:solidFill>
                <a:latin typeface="Touvlo"/>
                <a:ea typeface="Touvlo"/>
                <a:cs typeface="Touvlo"/>
                <a:sym typeface="Touvlo"/>
              </a:rPr>
              <a:t>Streamlit</a:t>
            </a:r>
            <a:r>
              <a:rPr lang="en-US" sz="2543" dirty="0">
                <a:solidFill>
                  <a:srgbClr val="0A1718"/>
                </a:solidFill>
                <a:latin typeface="Touvlo"/>
                <a:ea typeface="Touvlo"/>
                <a:cs typeface="Touvlo"/>
                <a:sym typeface="Touvlo"/>
              </a:rPr>
              <a:t> Cloud = fast hosting</a:t>
            </a:r>
          </a:p>
          <a:p>
            <a:pPr marL="549233" lvl="1" indent="-274617" algn="l">
              <a:lnSpc>
                <a:spcPts val="3561"/>
              </a:lnSpc>
              <a:buFont typeface="Arial"/>
              <a:buChar char="•"/>
            </a:pPr>
            <a:r>
              <a:rPr lang="en-US" sz="2543" dirty="0">
                <a:solidFill>
                  <a:srgbClr val="0A1718"/>
                </a:solidFill>
                <a:latin typeface="Touvlo"/>
                <a:ea typeface="Touvlo"/>
                <a:cs typeface="Touvlo"/>
                <a:sym typeface="Touvlo"/>
              </a:rPr>
              <a:t>Clear roadmap for scale &amp; privacy compliance</a:t>
            </a:r>
          </a:p>
          <a:p>
            <a:pPr algn="l">
              <a:lnSpc>
                <a:spcPts val="3561"/>
              </a:lnSpc>
            </a:pPr>
            <a:endParaRPr lang="en-US" sz="2543" dirty="0">
              <a:solidFill>
                <a:srgbClr val="0A1718"/>
              </a:solidFill>
              <a:latin typeface="Touvlo"/>
              <a:ea typeface="Touvlo"/>
              <a:cs typeface="Touvlo"/>
              <a:sym typeface="Touvlo"/>
            </a:endParaRPr>
          </a:p>
          <a:p>
            <a:pPr algn="l">
              <a:lnSpc>
                <a:spcPts val="3561"/>
              </a:lnSpc>
            </a:pPr>
            <a:endParaRPr lang="en-US" sz="2543" dirty="0">
              <a:solidFill>
                <a:srgbClr val="0A1718"/>
              </a:solidFill>
              <a:latin typeface="Touvlo"/>
              <a:ea typeface="Touvlo"/>
              <a:cs typeface="Touvlo"/>
              <a:sym typeface="Touvlo"/>
            </a:endParaRPr>
          </a:p>
          <a:p>
            <a:pPr algn="l">
              <a:lnSpc>
                <a:spcPts val="5381"/>
              </a:lnSpc>
            </a:pPr>
            <a:endParaRPr lang="en-US" sz="2543" dirty="0">
              <a:solidFill>
                <a:srgbClr val="0A1718"/>
              </a:solidFill>
              <a:latin typeface="Touvlo"/>
              <a:ea typeface="Touvlo"/>
              <a:cs typeface="Touvlo"/>
              <a:sym typeface="Touvlo"/>
            </a:endParaRPr>
          </a:p>
          <a:p>
            <a:pPr marL="0" lvl="0" indent="0" algn="l">
              <a:lnSpc>
                <a:spcPts val="3561"/>
              </a:lnSpc>
            </a:pPr>
            <a:endParaRPr lang="en-US" sz="2543" dirty="0">
              <a:solidFill>
                <a:srgbClr val="0A1718"/>
              </a:solidFill>
              <a:latin typeface="Touvlo"/>
              <a:ea typeface="Touvlo"/>
              <a:cs typeface="Touvlo"/>
              <a:sym typeface="Touvl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44919" y="2121535"/>
            <a:ext cx="13078379" cy="490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80"/>
              </a:lnSpc>
            </a:pPr>
            <a:r>
              <a:rPr lang="en-US" sz="5400" b="1">
                <a:solidFill>
                  <a:srgbClr val="0A1718"/>
                </a:solidFill>
                <a:latin typeface="Touvlo Bold"/>
                <a:ea typeface="Touvlo Bold"/>
                <a:cs typeface="Touvlo Bold"/>
                <a:sym typeface="Touvlo Bold"/>
              </a:rPr>
              <a:t>"Transforming healthcare through technology is not just a vision, but a commitment to ensuring accessible and efficient solutions that enhance early detection and promote overall wellness for everyone."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1097999" y="-551935"/>
            <a:ext cx="4253398" cy="11969762"/>
            <a:chOff x="0" y="0"/>
            <a:chExt cx="5671197" cy="15959683"/>
          </a:xfrm>
        </p:grpSpPr>
        <p:sp>
          <p:nvSpPr>
            <p:cNvPr id="4" name="Freeform 4"/>
            <p:cNvSpPr/>
            <p:nvPr/>
          </p:nvSpPr>
          <p:spPr>
            <a:xfrm>
              <a:off x="0" y="5490999"/>
              <a:ext cx="5671197" cy="4980342"/>
            </a:xfrm>
            <a:custGeom>
              <a:avLst/>
              <a:gdLst/>
              <a:ahLst/>
              <a:cxnLst/>
              <a:rect l="l" t="t" r="r" b="b"/>
              <a:pathLst>
                <a:path w="5671197" h="4980342">
                  <a:moveTo>
                    <a:pt x="0" y="0"/>
                  </a:moveTo>
                  <a:lnTo>
                    <a:pt x="5671197" y="0"/>
                  </a:lnTo>
                  <a:lnTo>
                    <a:pt x="5671197" y="4980342"/>
                  </a:lnTo>
                  <a:lnTo>
                    <a:pt x="0" y="4980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10979341"/>
              <a:ext cx="5671197" cy="4980342"/>
            </a:xfrm>
            <a:custGeom>
              <a:avLst/>
              <a:gdLst/>
              <a:ahLst/>
              <a:cxnLst/>
              <a:rect l="l" t="t" r="r" b="b"/>
              <a:pathLst>
                <a:path w="5671197" h="4980342">
                  <a:moveTo>
                    <a:pt x="0" y="0"/>
                  </a:moveTo>
                  <a:lnTo>
                    <a:pt x="5671197" y="0"/>
                  </a:lnTo>
                  <a:lnTo>
                    <a:pt x="5671197" y="4980342"/>
                  </a:lnTo>
                  <a:lnTo>
                    <a:pt x="0" y="4980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5671197" cy="4980342"/>
            </a:xfrm>
            <a:custGeom>
              <a:avLst/>
              <a:gdLst/>
              <a:ahLst/>
              <a:cxnLst/>
              <a:rect l="l" t="t" r="r" b="b"/>
              <a:pathLst>
                <a:path w="5671197" h="4980342">
                  <a:moveTo>
                    <a:pt x="0" y="0"/>
                  </a:moveTo>
                  <a:lnTo>
                    <a:pt x="5671197" y="0"/>
                  </a:lnTo>
                  <a:lnTo>
                    <a:pt x="5671197" y="4980342"/>
                  </a:lnTo>
                  <a:lnTo>
                    <a:pt x="0" y="4980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6901300" y="7829851"/>
            <a:ext cx="5536791" cy="1061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79"/>
              </a:lnSpc>
              <a:spcBef>
                <a:spcPct val="0"/>
              </a:spcBef>
            </a:pPr>
            <a:r>
              <a:rPr lang="en-US" sz="6199" u="sng">
                <a:solidFill>
                  <a:srgbClr val="0A1718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-CorLytica AI Team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265</Words>
  <Application>Microsoft Office PowerPoint</Application>
  <PresentationFormat>Custom</PresentationFormat>
  <Paragraphs>45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Celandine</vt:lpstr>
      <vt:lpstr>Canva Student Font</vt:lpstr>
      <vt:lpstr>Touvlo</vt:lpstr>
      <vt:lpstr>Calibri</vt:lpstr>
      <vt:lpstr>Touvlo Bold</vt:lpstr>
      <vt:lpstr>Touvlo Bold Italics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Corlytica AI – Predictive Health Analytics</dc:title>
  <dc:description>Presentation - Corlytica AI – Predictive Health Analytics</dc:description>
  <cp:lastModifiedBy>AMY .</cp:lastModifiedBy>
  <cp:revision>4</cp:revision>
  <dcterms:created xsi:type="dcterms:W3CDTF">2006-08-16T00:00:00Z</dcterms:created>
  <dcterms:modified xsi:type="dcterms:W3CDTF">2025-09-19T19:28:12Z</dcterms:modified>
  <dc:identifier>DAGzb1hj7OI</dc:identifier>
</cp:coreProperties>
</file>